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Lst>
  <p:sldSz cx="10058400" cy="77724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3F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1" d="100"/>
          <a:sy n="101" d="100"/>
        </p:scale>
        <p:origin x="160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272011"/>
            <a:ext cx="8549640" cy="2705947"/>
          </a:xfrm>
        </p:spPr>
        <p:txBody>
          <a:bodyPr anchor="b"/>
          <a:lstStyle>
            <a:lvl1pPr algn="ctr">
              <a:defRPr sz="6600"/>
            </a:lvl1pPr>
          </a:lstStyle>
          <a:p>
            <a:r>
              <a:rPr lang="en-US"/>
              <a:t>Click to edit Master title style</a:t>
            </a:r>
            <a:endParaRPr lang="en-US" dirty="0"/>
          </a:p>
        </p:txBody>
      </p:sp>
      <p:sp>
        <p:nvSpPr>
          <p:cNvPr id="3" name="Subtitle 2"/>
          <p:cNvSpPr>
            <a:spLocks noGrp="1"/>
          </p:cNvSpPr>
          <p:nvPr>
            <p:ph type="subTitle" idx="1"/>
          </p:nvPr>
        </p:nvSpPr>
        <p:spPr>
          <a:xfrm>
            <a:off x="1257300" y="4082310"/>
            <a:ext cx="7543800" cy="1876530"/>
          </a:xfrm>
        </p:spPr>
        <p:txBody>
          <a:bodyPr/>
          <a:lstStyle>
            <a:lvl1pPr marL="0" indent="0" algn="ctr">
              <a:buNone/>
              <a:defRPr sz="2640"/>
            </a:lvl1pPr>
            <a:lvl2pPr marL="502920" indent="0" algn="ctr">
              <a:buNone/>
              <a:defRPr sz="2200"/>
            </a:lvl2pPr>
            <a:lvl3pPr marL="1005840" indent="0" algn="ctr">
              <a:buNone/>
              <a:defRPr sz="1980"/>
            </a:lvl3pPr>
            <a:lvl4pPr marL="1508760" indent="0" algn="ctr">
              <a:buNone/>
              <a:defRPr sz="1760"/>
            </a:lvl4pPr>
            <a:lvl5pPr marL="2011680" indent="0" algn="ctr">
              <a:buNone/>
              <a:defRPr sz="1760"/>
            </a:lvl5pPr>
            <a:lvl6pPr marL="2514600" indent="0" algn="ctr">
              <a:buNone/>
              <a:defRPr sz="1760"/>
            </a:lvl6pPr>
            <a:lvl7pPr marL="3017520" indent="0" algn="ctr">
              <a:buNone/>
              <a:defRPr sz="1760"/>
            </a:lvl7pPr>
            <a:lvl8pPr marL="3520440" indent="0" algn="ctr">
              <a:buNone/>
              <a:defRPr sz="1760"/>
            </a:lvl8pPr>
            <a:lvl9pPr marL="4023360" indent="0" algn="ctr">
              <a:buNone/>
              <a:defRPr sz="17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CD60E3-2FC1-4085-90D8-120154136776}"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21770-B62C-44BD-86EE-FD6ABB030BB5}" type="slidenum">
              <a:rPr lang="en-US" smtClean="0"/>
              <a:t>‹#›</a:t>
            </a:fld>
            <a:endParaRPr lang="en-US"/>
          </a:p>
        </p:txBody>
      </p:sp>
    </p:spTree>
    <p:extLst>
      <p:ext uri="{BB962C8B-B14F-4D97-AF65-F5344CB8AC3E}">
        <p14:creationId xmlns:p14="http://schemas.microsoft.com/office/powerpoint/2010/main" val="358118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CD60E3-2FC1-4085-90D8-120154136776}"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21770-B62C-44BD-86EE-FD6ABB030BB5}" type="slidenum">
              <a:rPr lang="en-US" smtClean="0"/>
              <a:t>‹#›</a:t>
            </a:fld>
            <a:endParaRPr lang="en-US"/>
          </a:p>
        </p:txBody>
      </p:sp>
    </p:spTree>
    <p:extLst>
      <p:ext uri="{BB962C8B-B14F-4D97-AF65-F5344CB8AC3E}">
        <p14:creationId xmlns:p14="http://schemas.microsoft.com/office/powerpoint/2010/main" val="2488437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413808"/>
            <a:ext cx="2168843" cy="658675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CD60E3-2FC1-4085-90D8-120154136776}"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21770-B62C-44BD-86EE-FD6ABB030BB5}" type="slidenum">
              <a:rPr lang="en-US" smtClean="0"/>
              <a:t>‹#›</a:t>
            </a:fld>
            <a:endParaRPr lang="en-US"/>
          </a:p>
        </p:txBody>
      </p:sp>
    </p:spTree>
    <p:extLst>
      <p:ext uri="{BB962C8B-B14F-4D97-AF65-F5344CB8AC3E}">
        <p14:creationId xmlns:p14="http://schemas.microsoft.com/office/powerpoint/2010/main" val="765264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CD60E3-2FC1-4085-90D8-120154136776}"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21770-B62C-44BD-86EE-FD6ABB030BB5}" type="slidenum">
              <a:rPr lang="en-US" smtClean="0"/>
              <a:t>‹#›</a:t>
            </a:fld>
            <a:endParaRPr lang="en-US"/>
          </a:p>
        </p:txBody>
      </p:sp>
    </p:spTree>
    <p:extLst>
      <p:ext uri="{BB962C8B-B14F-4D97-AF65-F5344CB8AC3E}">
        <p14:creationId xmlns:p14="http://schemas.microsoft.com/office/powerpoint/2010/main" val="140660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937705"/>
            <a:ext cx="8675370" cy="3233102"/>
          </a:xfrm>
        </p:spPr>
        <p:txBody>
          <a:bodyPr anchor="b"/>
          <a:lstStyle>
            <a:lvl1pPr>
              <a:defRPr sz="6600"/>
            </a:lvl1pPr>
          </a:lstStyle>
          <a:p>
            <a:r>
              <a:rPr lang="en-US"/>
              <a:t>Click to edit Master title style</a:t>
            </a:r>
            <a:endParaRPr lang="en-US" dirty="0"/>
          </a:p>
        </p:txBody>
      </p:sp>
      <p:sp>
        <p:nvSpPr>
          <p:cNvPr id="3" name="Text Placeholder 2"/>
          <p:cNvSpPr>
            <a:spLocks noGrp="1"/>
          </p:cNvSpPr>
          <p:nvPr>
            <p:ph type="body" idx="1"/>
          </p:nvPr>
        </p:nvSpPr>
        <p:spPr>
          <a:xfrm>
            <a:off x="686277" y="5201393"/>
            <a:ext cx="8675370" cy="1700212"/>
          </a:xfrm>
        </p:spPr>
        <p:txBody>
          <a:bodyPr/>
          <a:lstStyle>
            <a:lvl1pPr marL="0" indent="0">
              <a:buNone/>
              <a:defRPr sz="2640">
                <a:solidFill>
                  <a:schemeClr val="tx1"/>
                </a:solidFill>
              </a:defRPr>
            </a:lvl1pPr>
            <a:lvl2pPr marL="502920" indent="0">
              <a:buNone/>
              <a:defRPr sz="2200">
                <a:solidFill>
                  <a:schemeClr val="tx1">
                    <a:tint val="75000"/>
                  </a:schemeClr>
                </a:solidFill>
              </a:defRPr>
            </a:lvl2pPr>
            <a:lvl3pPr marL="1005840" indent="0">
              <a:buNone/>
              <a:defRPr sz="1980">
                <a:solidFill>
                  <a:schemeClr val="tx1">
                    <a:tint val="75000"/>
                  </a:schemeClr>
                </a:solidFill>
              </a:defRPr>
            </a:lvl3pPr>
            <a:lvl4pPr marL="1508760" indent="0">
              <a:buNone/>
              <a:defRPr sz="1760">
                <a:solidFill>
                  <a:schemeClr val="tx1">
                    <a:tint val="75000"/>
                  </a:schemeClr>
                </a:solidFill>
              </a:defRPr>
            </a:lvl4pPr>
            <a:lvl5pPr marL="2011680" indent="0">
              <a:buNone/>
              <a:defRPr sz="1760">
                <a:solidFill>
                  <a:schemeClr val="tx1">
                    <a:tint val="75000"/>
                  </a:schemeClr>
                </a:solidFill>
              </a:defRPr>
            </a:lvl5pPr>
            <a:lvl6pPr marL="2514600" indent="0">
              <a:buNone/>
              <a:defRPr sz="1760">
                <a:solidFill>
                  <a:schemeClr val="tx1">
                    <a:tint val="75000"/>
                  </a:schemeClr>
                </a:solidFill>
              </a:defRPr>
            </a:lvl6pPr>
            <a:lvl7pPr marL="3017520" indent="0">
              <a:buNone/>
              <a:defRPr sz="1760">
                <a:solidFill>
                  <a:schemeClr val="tx1">
                    <a:tint val="75000"/>
                  </a:schemeClr>
                </a:solidFill>
              </a:defRPr>
            </a:lvl7pPr>
            <a:lvl8pPr marL="3520440" indent="0">
              <a:buNone/>
              <a:defRPr sz="1760">
                <a:solidFill>
                  <a:schemeClr val="tx1">
                    <a:tint val="75000"/>
                  </a:schemeClr>
                </a:solidFill>
              </a:defRPr>
            </a:lvl8pPr>
            <a:lvl9pPr marL="4023360" indent="0">
              <a:buNone/>
              <a:defRPr sz="1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CD60E3-2FC1-4085-90D8-120154136776}"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21770-B62C-44BD-86EE-FD6ABB030BB5}" type="slidenum">
              <a:rPr lang="en-US" smtClean="0"/>
              <a:t>‹#›</a:t>
            </a:fld>
            <a:endParaRPr lang="en-US"/>
          </a:p>
        </p:txBody>
      </p:sp>
    </p:spTree>
    <p:extLst>
      <p:ext uri="{BB962C8B-B14F-4D97-AF65-F5344CB8AC3E}">
        <p14:creationId xmlns:p14="http://schemas.microsoft.com/office/powerpoint/2010/main" val="1775981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9151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206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CD60E3-2FC1-4085-90D8-120154136776}"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921770-B62C-44BD-86EE-FD6ABB030BB5}" type="slidenum">
              <a:rPr lang="en-US" smtClean="0"/>
              <a:t>‹#›</a:t>
            </a:fld>
            <a:endParaRPr lang="en-US"/>
          </a:p>
        </p:txBody>
      </p:sp>
    </p:spTree>
    <p:extLst>
      <p:ext uri="{BB962C8B-B14F-4D97-AF65-F5344CB8AC3E}">
        <p14:creationId xmlns:p14="http://schemas.microsoft.com/office/powerpoint/2010/main" val="2338900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10"/>
            <a:ext cx="8675370" cy="1502305"/>
          </a:xfrm>
        </p:spPr>
        <p:txBody>
          <a:bodyPr/>
          <a:lstStyle/>
          <a:p>
            <a:r>
              <a:rPr lang="en-US"/>
              <a:t>Click to edit Master title style</a:t>
            </a:r>
            <a:endParaRPr lang="en-US" dirty="0"/>
          </a:p>
        </p:txBody>
      </p:sp>
      <p:sp>
        <p:nvSpPr>
          <p:cNvPr id="3" name="Text Placeholder 2"/>
          <p:cNvSpPr>
            <a:spLocks noGrp="1"/>
          </p:cNvSpPr>
          <p:nvPr>
            <p:ph type="body" idx="1"/>
          </p:nvPr>
        </p:nvSpPr>
        <p:spPr>
          <a:xfrm>
            <a:off x="692826" y="1905318"/>
            <a:ext cx="4255174"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2066" y="1905318"/>
            <a:ext cx="4276130"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6" name="Content Placeholder 5"/>
          <p:cNvSpPr>
            <a:spLocks noGrp="1"/>
          </p:cNvSpPr>
          <p:nvPr>
            <p:ph sz="quarter" idx="4"/>
          </p:nvPr>
        </p:nvSpPr>
        <p:spPr>
          <a:xfrm>
            <a:off x="5092066" y="2839085"/>
            <a:ext cx="427613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CD60E3-2FC1-4085-90D8-120154136776}" type="datetimeFigureOut">
              <a:rPr lang="en-US" smtClean="0"/>
              <a:t>7/5/2021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921770-B62C-44BD-86EE-FD6ABB030BB5}" type="slidenum">
              <a:rPr lang="en-US" smtClean="0"/>
              <a:t>‹#›</a:t>
            </a:fld>
            <a:endParaRPr lang="en-US"/>
          </a:p>
        </p:txBody>
      </p:sp>
    </p:spTree>
    <p:extLst>
      <p:ext uri="{BB962C8B-B14F-4D97-AF65-F5344CB8AC3E}">
        <p14:creationId xmlns:p14="http://schemas.microsoft.com/office/powerpoint/2010/main" val="630771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CD60E3-2FC1-4085-90D8-120154136776}" type="datetimeFigureOut">
              <a:rPr lang="en-US" smtClean="0"/>
              <a:t>7/5/2021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921770-B62C-44BD-86EE-FD6ABB030BB5}" type="slidenum">
              <a:rPr lang="en-US" smtClean="0"/>
              <a:t>‹#›</a:t>
            </a:fld>
            <a:endParaRPr lang="en-US"/>
          </a:p>
        </p:txBody>
      </p:sp>
    </p:spTree>
    <p:extLst>
      <p:ext uri="{BB962C8B-B14F-4D97-AF65-F5344CB8AC3E}">
        <p14:creationId xmlns:p14="http://schemas.microsoft.com/office/powerpoint/2010/main" val="2171542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CD60E3-2FC1-4085-90D8-120154136776}" type="datetimeFigureOut">
              <a:rPr lang="en-US" smtClean="0"/>
              <a:t>7/5/2021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921770-B62C-44BD-86EE-FD6ABB030BB5}" type="slidenum">
              <a:rPr lang="en-US" smtClean="0"/>
              <a:t>‹#›</a:t>
            </a:fld>
            <a:endParaRPr lang="en-US"/>
          </a:p>
        </p:txBody>
      </p:sp>
    </p:spTree>
    <p:extLst>
      <p:ext uri="{BB962C8B-B14F-4D97-AF65-F5344CB8AC3E}">
        <p14:creationId xmlns:p14="http://schemas.microsoft.com/office/powerpoint/2010/main" val="4282185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endParaRPr lang="en-US" dirty="0"/>
          </a:p>
        </p:txBody>
      </p:sp>
      <p:sp>
        <p:nvSpPr>
          <p:cNvPr id="3" name="Content Placeholder 2"/>
          <p:cNvSpPr>
            <a:spLocks noGrp="1"/>
          </p:cNvSpPr>
          <p:nvPr>
            <p:ph idx="1"/>
          </p:nvPr>
        </p:nvSpPr>
        <p:spPr>
          <a:xfrm>
            <a:off x="4276130" y="1119083"/>
            <a:ext cx="5092065" cy="5523442"/>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11CD60E3-2FC1-4085-90D8-120154136776}"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921770-B62C-44BD-86EE-FD6ABB030BB5}" type="slidenum">
              <a:rPr lang="en-US" smtClean="0"/>
              <a:t>‹#›</a:t>
            </a:fld>
            <a:endParaRPr lang="en-US"/>
          </a:p>
        </p:txBody>
      </p:sp>
    </p:spTree>
    <p:extLst>
      <p:ext uri="{BB962C8B-B14F-4D97-AF65-F5344CB8AC3E}">
        <p14:creationId xmlns:p14="http://schemas.microsoft.com/office/powerpoint/2010/main" val="1762473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76130" y="1119083"/>
            <a:ext cx="5092065" cy="5523442"/>
          </a:xfrm>
        </p:spPr>
        <p:txBody>
          <a:bodyPr anchor="t"/>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a:t>Click icon to add picture</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11CD60E3-2FC1-4085-90D8-120154136776}"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921770-B62C-44BD-86EE-FD6ABB030BB5}" type="slidenum">
              <a:rPr lang="en-US" smtClean="0"/>
              <a:t>‹#›</a:t>
            </a:fld>
            <a:endParaRPr lang="en-US"/>
          </a:p>
        </p:txBody>
      </p:sp>
    </p:spTree>
    <p:extLst>
      <p:ext uri="{BB962C8B-B14F-4D97-AF65-F5344CB8AC3E}">
        <p14:creationId xmlns:p14="http://schemas.microsoft.com/office/powerpoint/2010/main" val="3845675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11CD60E3-2FC1-4085-90D8-120154136776}" type="datetimeFigureOut">
              <a:rPr lang="en-US" smtClean="0"/>
              <a:t>7/5/2021</a:t>
            </a:fld>
            <a:endParaRPr lang="en-US"/>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81921770-B62C-44BD-86EE-FD6ABB030BB5}" type="slidenum">
              <a:rPr lang="en-US" smtClean="0"/>
              <a:t>‹#›</a:t>
            </a:fld>
            <a:endParaRPr lang="en-US"/>
          </a:p>
        </p:txBody>
      </p:sp>
    </p:spTree>
    <p:extLst>
      <p:ext uri="{BB962C8B-B14F-4D97-AF65-F5344CB8AC3E}">
        <p14:creationId xmlns:p14="http://schemas.microsoft.com/office/powerpoint/2010/main" val="39362487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A7FA9746-E405-4C01-BCBF-90FF69835EDE}"/>
              </a:ext>
            </a:extLst>
          </p:cNvPr>
          <p:cNvSpPr txBox="1"/>
          <p:nvPr/>
        </p:nvSpPr>
        <p:spPr>
          <a:xfrm>
            <a:off x="818770" y="283057"/>
            <a:ext cx="8315324" cy="932948"/>
          </a:xfrm>
          <a:prstGeom prst="rect">
            <a:avLst/>
          </a:prstGeom>
          <a:noFill/>
        </p:spPr>
        <p:txBody>
          <a:bodyPr wrap="square">
            <a:spAutoFit/>
          </a:bodyPr>
          <a:lstStyle/>
          <a:p>
            <a:pPr marL="0" marR="0" algn="ctr">
              <a:lnSpc>
                <a:spcPct val="107000"/>
              </a:lnSpc>
              <a:spcBef>
                <a:spcPts val="0"/>
              </a:spcBef>
              <a:spcAft>
                <a:spcPts val="800"/>
              </a:spcAft>
            </a:pPr>
            <a:r>
              <a:rPr lang="en-US" b="1"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Vocabulary Templates</a:t>
            </a:r>
            <a:endParaRPr lang="en-US" sz="1400" dirty="0">
              <a:solidFill>
                <a:srgbClr val="3F3F44"/>
              </a:solidFill>
              <a:effectLst/>
              <a:latin typeface="Lato" panose="020F0502020204030203"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b="1"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Directions: </a:t>
            </a:r>
            <a:r>
              <a:rPr lang="en-US" sz="1400"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Use these templates, adapting as needed, to reinforce vocabulary development for all students including ELLs.</a:t>
            </a:r>
          </a:p>
        </p:txBody>
      </p:sp>
      <p:grpSp>
        <p:nvGrpSpPr>
          <p:cNvPr id="64" name="Group 63">
            <a:extLst>
              <a:ext uri="{FF2B5EF4-FFF2-40B4-BE49-F238E27FC236}">
                <a16:creationId xmlns:a16="http://schemas.microsoft.com/office/drawing/2014/main" id="{F9369DAF-9C97-4F03-BF25-17B212F6885C}"/>
              </a:ext>
            </a:extLst>
          </p:cNvPr>
          <p:cNvGrpSpPr/>
          <p:nvPr/>
        </p:nvGrpSpPr>
        <p:grpSpPr>
          <a:xfrm>
            <a:off x="871538" y="2383387"/>
            <a:ext cx="8202823" cy="4322196"/>
            <a:chOff x="871538" y="2383387"/>
            <a:chExt cx="8202823" cy="4322196"/>
          </a:xfrm>
        </p:grpSpPr>
        <p:cxnSp>
          <p:nvCxnSpPr>
            <p:cNvPr id="4" name="Straight Connector 3">
              <a:extLst>
                <a:ext uri="{FF2B5EF4-FFF2-40B4-BE49-F238E27FC236}">
                  <a16:creationId xmlns:a16="http://schemas.microsoft.com/office/drawing/2014/main" id="{90AFA7DA-F37D-4D03-A957-140BB58B4E89}"/>
                </a:ext>
              </a:extLst>
            </p:cNvPr>
            <p:cNvCxnSpPr>
              <a:cxnSpLocks/>
            </p:cNvCxnSpPr>
            <p:nvPr/>
          </p:nvCxnSpPr>
          <p:spPr>
            <a:xfrm>
              <a:off x="5082627" y="2395872"/>
              <a:ext cx="0" cy="430971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2CE3AB8-5737-4914-96B6-251541E64FC1}"/>
                </a:ext>
              </a:extLst>
            </p:cNvPr>
            <p:cNvCxnSpPr>
              <a:cxnSpLocks/>
            </p:cNvCxnSpPr>
            <p:nvPr/>
          </p:nvCxnSpPr>
          <p:spPr>
            <a:xfrm>
              <a:off x="6644401" y="2395872"/>
              <a:ext cx="55894" cy="430971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56D4888-B6AD-4969-A33A-A4112037A9CF}"/>
                </a:ext>
              </a:extLst>
            </p:cNvPr>
            <p:cNvCxnSpPr>
              <a:cxnSpLocks/>
            </p:cNvCxnSpPr>
            <p:nvPr/>
          </p:nvCxnSpPr>
          <p:spPr>
            <a:xfrm flipH="1">
              <a:off x="3495621" y="2484229"/>
              <a:ext cx="16087" cy="422135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90A0665-AEA3-41ED-BB77-19BB04E337B5}"/>
                </a:ext>
              </a:extLst>
            </p:cNvPr>
            <p:cNvCxnSpPr>
              <a:cxnSpLocks/>
            </p:cNvCxnSpPr>
            <p:nvPr/>
          </p:nvCxnSpPr>
          <p:spPr>
            <a:xfrm flipH="1">
              <a:off x="9053465" y="2383387"/>
              <a:ext cx="13930" cy="4322196"/>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3A8DBD27-3C56-4E81-9DAC-5A1DA1B025CA}"/>
                </a:ext>
              </a:extLst>
            </p:cNvPr>
            <p:cNvSpPr/>
            <p:nvPr/>
          </p:nvSpPr>
          <p:spPr>
            <a:xfrm>
              <a:off x="885469" y="4251266"/>
              <a:ext cx="8181927" cy="481536"/>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13114"/>
              <a:endParaRPr lang="en-US" sz="1391" dirty="0">
                <a:solidFill>
                  <a:schemeClr val="tx1"/>
                </a:solidFill>
                <a:latin typeface="Calibri"/>
              </a:endParaRPr>
            </a:p>
          </p:txBody>
        </p:sp>
        <p:sp>
          <p:nvSpPr>
            <p:cNvPr id="9" name="Rectangle 8">
              <a:extLst>
                <a:ext uri="{FF2B5EF4-FFF2-40B4-BE49-F238E27FC236}">
                  <a16:creationId xmlns:a16="http://schemas.microsoft.com/office/drawing/2014/main" id="{2D040042-DEAF-47FB-8B53-71477CC3C3DB}"/>
                </a:ext>
              </a:extLst>
            </p:cNvPr>
            <p:cNvSpPr/>
            <p:nvPr/>
          </p:nvSpPr>
          <p:spPr>
            <a:xfrm>
              <a:off x="885469" y="3272930"/>
              <a:ext cx="8181927" cy="481536"/>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13114"/>
              <a:endParaRPr lang="en-US" sz="1391">
                <a:solidFill>
                  <a:schemeClr val="tx1"/>
                </a:solidFill>
                <a:latin typeface="Calibri"/>
              </a:endParaRPr>
            </a:p>
          </p:txBody>
        </p:sp>
        <p:sp>
          <p:nvSpPr>
            <p:cNvPr id="10" name="TextBox 9">
              <a:extLst>
                <a:ext uri="{FF2B5EF4-FFF2-40B4-BE49-F238E27FC236}">
                  <a16:creationId xmlns:a16="http://schemas.microsoft.com/office/drawing/2014/main" id="{559A8064-77CD-47C5-9C7F-C80CBBEB2993}"/>
                </a:ext>
              </a:extLst>
            </p:cNvPr>
            <p:cNvSpPr txBox="1"/>
            <p:nvPr/>
          </p:nvSpPr>
          <p:spPr>
            <a:xfrm>
              <a:off x="3510629" y="2651185"/>
              <a:ext cx="1570919" cy="276999"/>
            </a:xfrm>
            <a:prstGeom prst="rect">
              <a:avLst/>
            </a:prstGeom>
            <a:noFill/>
          </p:spPr>
          <p:txBody>
            <a:bodyPr wrap="square" rtlCol="0">
              <a:spAutoFit/>
            </a:bodyPr>
            <a:lstStyle/>
            <a:p>
              <a:pPr algn="ctr" defTabSz="1413114"/>
              <a:r>
                <a:rPr lang="en-US" sz="1200" b="1" dirty="0">
                  <a:solidFill>
                    <a:srgbClr val="3F3F44"/>
                  </a:solidFill>
                  <a:latin typeface="+mj-lt"/>
                </a:rPr>
                <a:t>Never Seen or Heard</a:t>
              </a:r>
            </a:p>
          </p:txBody>
        </p:sp>
        <p:sp>
          <p:nvSpPr>
            <p:cNvPr id="11" name="TextBox 10">
              <a:extLst>
                <a:ext uri="{FF2B5EF4-FFF2-40B4-BE49-F238E27FC236}">
                  <a16:creationId xmlns:a16="http://schemas.microsoft.com/office/drawing/2014/main" id="{A0B12FD1-D50C-4A91-AB29-6EE48EC54C75}"/>
                </a:ext>
              </a:extLst>
            </p:cNvPr>
            <p:cNvSpPr txBox="1"/>
            <p:nvPr/>
          </p:nvSpPr>
          <p:spPr>
            <a:xfrm>
              <a:off x="880659" y="2808818"/>
              <a:ext cx="2624083" cy="307777"/>
            </a:xfrm>
            <a:prstGeom prst="rect">
              <a:avLst/>
            </a:prstGeom>
            <a:noFill/>
          </p:spPr>
          <p:txBody>
            <a:bodyPr wrap="square" rtlCol="0">
              <a:spAutoFit/>
            </a:bodyPr>
            <a:lstStyle/>
            <a:p>
              <a:pPr algn="ctr" defTabSz="1413114"/>
              <a:r>
                <a:rPr lang="en-US" sz="1400" b="1" dirty="0">
                  <a:solidFill>
                    <a:srgbClr val="3F3F44"/>
                  </a:solidFill>
                  <a:latin typeface="+mj-lt"/>
                </a:rPr>
                <a:t>Vocabulary Word</a:t>
              </a:r>
            </a:p>
          </p:txBody>
        </p:sp>
        <p:sp>
          <p:nvSpPr>
            <p:cNvPr id="12" name="TextBox 11">
              <a:extLst>
                <a:ext uri="{FF2B5EF4-FFF2-40B4-BE49-F238E27FC236}">
                  <a16:creationId xmlns:a16="http://schemas.microsoft.com/office/drawing/2014/main" id="{C3AD4FEB-CF5C-4B79-AACC-54BFEB16D618}"/>
                </a:ext>
              </a:extLst>
            </p:cNvPr>
            <p:cNvSpPr txBox="1"/>
            <p:nvPr/>
          </p:nvSpPr>
          <p:spPr>
            <a:xfrm>
              <a:off x="5081009" y="2558852"/>
              <a:ext cx="1570919" cy="461665"/>
            </a:xfrm>
            <a:prstGeom prst="rect">
              <a:avLst/>
            </a:prstGeom>
            <a:noFill/>
          </p:spPr>
          <p:txBody>
            <a:bodyPr wrap="square" rtlCol="0">
              <a:spAutoFit/>
            </a:bodyPr>
            <a:lstStyle/>
            <a:p>
              <a:pPr algn="ctr" defTabSz="1413114"/>
              <a:r>
                <a:rPr lang="en-US" sz="1200" b="1" dirty="0">
                  <a:solidFill>
                    <a:srgbClr val="3F3F44"/>
                  </a:solidFill>
                  <a:latin typeface="+mj-lt"/>
                </a:rPr>
                <a:t>Have Seen or Heard But Cannot Explain</a:t>
              </a:r>
            </a:p>
          </p:txBody>
        </p:sp>
        <p:sp>
          <p:nvSpPr>
            <p:cNvPr id="13" name="TextBox 12">
              <a:extLst>
                <a:ext uri="{FF2B5EF4-FFF2-40B4-BE49-F238E27FC236}">
                  <a16:creationId xmlns:a16="http://schemas.microsoft.com/office/drawing/2014/main" id="{AA52AFA0-2426-416A-9E96-B288371CC56C}"/>
                </a:ext>
              </a:extLst>
            </p:cNvPr>
            <p:cNvSpPr txBox="1"/>
            <p:nvPr/>
          </p:nvSpPr>
          <p:spPr>
            <a:xfrm>
              <a:off x="6662723" y="2574241"/>
              <a:ext cx="2273941" cy="430887"/>
            </a:xfrm>
            <a:prstGeom prst="rect">
              <a:avLst/>
            </a:prstGeom>
            <a:noFill/>
          </p:spPr>
          <p:txBody>
            <a:bodyPr wrap="square" rtlCol="0">
              <a:spAutoFit/>
            </a:bodyPr>
            <a:lstStyle/>
            <a:p>
              <a:pPr algn="ctr" defTabSz="1413114"/>
              <a:r>
                <a:rPr lang="en-US" sz="1200" b="1" dirty="0">
                  <a:solidFill>
                    <a:srgbClr val="3F3F44"/>
                  </a:solidFill>
                  <a:latin typeface="+mj-lt"/>
                </a:rPr>
                <a:t>Can Explain What the Word Means </a:t>
              </a:r>
              <a:br>
                <a:rPr lang="en-US" sz="1200" b="1" dirty="0">
                  <a:solidFill>
                    <a:srgbClr val="3F3F44"/>
                  </a:solidFill>
                  <a:latin typeface="+mj-lt"/>
                </a:rPr>
              </a:br>
              <a:r>
                <a:rPr lang="en-US" sz="1000" b="1" dirty="0">
                  <a:solidFill>
                    <a:srgbClr val="3F3F44"/>
                  </a:solidFill>
                  <a:latin typeface="+mj-lt"/>
                </a:rPr>
                <a:t>(Explain it Here)</a:t>
              </a:r>
              <a:endParaRPr lang="en-US" sz="1200" b="1" dirty="0">
                <a:solidFill>
                  <a:srgbClr val="3F3F44"/>
                </a:solidFill>
                <a:latin typeface="+mj-lt"/>
              </a:endParaRPr>
            </a:p>
          </p:txBody>
        </p:sp>
        <p:sp>
          <p:nvSpPr>
            <p:cNvPr id="14" name="TextBox 13">
              <a:extLst>
                <a:ext uri="{FF2B5EF4-FFF2-40B4-BE49-F238E27FC236}">
                  <a16:creationId xmlns:a16="http://schemas.microsoft.com/office/drawing/2014/main" id="{16A61814-D52A-4C17-93D1-96CEB5949594}"/>
                </a:ext>
              </a:extLst>
            </p:cNvPr>
            <p:cNvSpPr txBox="1"/>
            <p:nvPr/>
          </p:nvSpPr>
          <p:spPr>
            <a:xfrm>
              <a:off x="880659" y="3333780"/>
              <a:ext cx="2624083" cy="282513"/>
            </a:xfrm>
            <a:prstGeom prst="rect">
              <a:avLst/>
            </a:prstGeom>
            <a:noFill/>
          </p:spPr>
          <p:txBody>
            <a:bodyPr wrap="square" rtlCol="0">
              <a:spAutoFit/>
            </a:bodyPr>
            <a:lstStyle/>
            <a:p>
              <a:pPr algn="ctr" defTabSz="1413114"/>
              <a:r>
                <a:rPr lang="en-US" sz="1236" dirty="0">
                  <a:solidFill>
                    <a:srgbClr val="3F3F44"/>
                  </a:solidFill>
                </a:rPr>
                <a:t>--------</a:t>
              </a:r>
            </a:p>
          </p:txBody>
        </p:sp>
        <p:sp>
          <p:nvSpPr>
            <p:cNvPr id="15" name="TextBox 14">
              <a:extLst>
                <a:ext uri="{FF2B5EF4-FFF2-40B4-BE49-F238E27FC236}">
                  <a16:creationId xmlns:a16="http://schemas.microsoft.com/office/drawing/2014/main" id="{8350B97B-98C7-45B9-95D1-77A9CCB1FF3C}"/>
                </a:ext>
              </a:extLst>
            </p:cNvPr>
            <p:cNvSpPr txBox="1"/>
            <p:nvPr/>
          </p:nvSpPr>
          <p:spPr>
            <a:xfrm>
              <a:off x="880659" y="3817727"/>
              <a:ext cx="2624083" cy="282513"/>
            </a:xfrm>
            <a:prstGeom prst="rect">
              <a:avLst/>
            </a:prstGeom>
            <a:noFill/>
          </p:spPr>
          <p:txBody>
            <a:bodyPr wrap="square" rtlCol="0">
              <a:spAutoFit/>
            </a:bodyPr>
            <a:lstStyle/>
            <a:p>
              <a:pPr algn="ctr" defTabSz="1413114"/>
              <a:r>
                <a:rPr lang="en-US" sz="1236" dirty="0">
                  <a:solidFill>
                    <a:srgbClr val="3F3F44"/>
                  </a:solidFill>
                </a:rPr>
                <a:t>--------</a:t>
              </a:r>
            </a:p>
          </p:txBody>
        </p:sp>
        <p:sp>
          <p:nvSpPr>
            <p:cNvPr id="16" name="TextBox 15">
              <a:extLst>
                <a:ext uri="{FF2B5EF4-FFF2-40B4-BE49-F238E27FC236}">
                  <a16:creationId xmlns:a16="http://schemas.microsoft.com/office/drawing/2014/main" id="{D589EBC0-7407-45B5-A857-DEC93CB3644D}"/>
                </a:ext>
              </a:extLst>
            </p:cNvPr>
            <p:cNvSpPr txBox="1"/>
            <p:nvPr/>
          </p:nvSpPr>
          <p:spPr>
            <a:xfrm>
              <a:off x="887625" y="4329870"/>
              <a:ext cx="2624083" cy="282513"/>
            </a:xfrm>
            <a:prstGeom prst="rect">
              <a:avLst/>
            </a:prstGeom>
            <a:noFill/>
          </p:spPr>
          <p:txBody>
            <a:bodyPr wrap="square" rtlCol="0">
              <a:spAutoFit/>
            </a:bodyPr>
            <a:lstStyle/>
            <a:p>
              <a:pPr algn="ctr" defTabSz="1413114"/>
              <a:r>
                <a:rPr lang="en-US" sz="1236" dirty="0">
                  <a:solidFill>
                    <a:srgbClr val="3F3F44"/>
                  </a:solidFill>
                </a:rPr>
                <a:t>--------</a:t>
              </a:r>
            </a:p>
          </p:txBody>
        </p:sp>
        <p:sp>
          <p:nvSpPr>
            <p:cNvPr id="27" name="TextBox 26">
              <a:extLst>
                <a:ext uri="{FF2B5EF4-FFF2-40B4-BE49-F238E27FC236}">
                  <a16:creationId xmlns:a16="http://schemas.microsoft.com/office/drawing/2014/main" id="{A2AF9C16-15D8-445D-AC9A-D0026A8EAE3D}"/>
                </a:ext>
              </a:extLst>
            </p:cNvPr>
            <p:cNvSpPr txBox="1"/>
            <p:nvPr/>
          </p:nvSpPr>
          <p:spPr>
            <a:xfrm>
              <a:off x="3504742" y="3320215"/>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28" name="TextBox 27">
              <a:extLst>
                <a:ext uri="{FF2B5EF4-FFF2-40B4-BE49-F238E27FC236}">
                  <a16:creationId xmlns:a16="http://schemas.microsoft.com/office/drawing/2014/main" id="{E50961EF-D3DD-482E-AC68-5043899CD865}"/>
                </a:ext>
              </a:extLst>
            </p:cNvPr>
            <p:cNvSpPr txBox="1"/>
            <p:nvPr/>
          </p:nvSpPr>
          <p:spPr>
            <a:xfrm>
              <a:off x="3504742" y="3804162"/>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29" name="TextBox 28">
              <a:extLst>
                <a:ext uri="{FF2B5EF4-FFF2-40B4-BE49-F238E27FC236}">
                  <a16:creationId xmlns:a16="http://schemas.microsoft.com/office/drawing/2014/main" id="{90764163-AF11-4AF8-86A5-01FAC3724275}"/>
                </a:ext>
              </a:extLst>
            </p:cNvPr>
            <p:cNvSpPr txBox="1"/>
            <p:nvPr/>
          </p:nvSpPr>
          <p:spPr>
            <a:xfrm>
              <a:off x="3511708" y="4316305"/>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30" name="TextBox 29">
              <a:extLst>
                <a:ext uri="{FF2B5EF4-FFF2-40B4-BE49-F238E27FC236}">
                  <a16:creationId xmlns:a16="http://schemas.microsoft.com/office/drawing/2014/main" id="{A0CFE3B1-7C88-4D6E-BAD1-103EE2A480B0}"/>
                </a:ext>
              </a:extLst>
            </p:cNvPr>
            <p:cNvSpPr txBox="1"/>
            <p:nvPr/>
          </p:nvSpPr>
          <p:spPr>
            <a:xfrm>
              <a:off x="5052582" y="3365406"/>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31" name="TextBox 30">
              <a:extLst>
                <a:ext uri="{FF2B5EF4-FFF2-40B4-BE49-F238E27FC236}">
                  <a16:creationId xmlns:a16="http://schemas.microsoft.com/office/drawing/2014/main" id="{5668B555-7518-47A4-8F3D-15040D2971AF}"/>
                </a:ext>
              </a:extLst>
            </p:cNvPr>
            <p:cNvSpPr txBox="1"/>
            <p:nvPr/>
          </p:nvSpPr>
          <p:spPr>
            <a:xfrm>
              <a:off x="5052582" y="3849353"/>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32" name="TextBox 31">
              <a:extLst>
                <a:ext uri="{FF2B5EF4-FFF2-40B4-BE49-F238E27FC236}">
                  <a16:creationId xmlns:a16="http://schemas.microsoft.com/office/drawing/2014/main" id="{928BC4ED-2861-4515-8624-C45E9F8FB03D}"/>
                </a:ext>
              </a:extLst>
            </p:cNvPr>
            <p:cNvSpPr txBox="1"/>
            <p:nvPr/>
          </p:nvSpPr>
          <p:spPr>
            <a:xfrm>
              <a:off x="5059548" y="4361496"/>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33" name="TextBox 32">
              <a:extLst>
                <a:ext uri="{FF2B5EF4-FFF2-40B4-BE49-F238E27FC236}">
                  <a16:creationId xmlns:a16="http://schemas.microsoft.com/office/drawing/2014/main" id="{0BD48043-CE3B-46AE-8DD8-8384B5EF2A7D}"/>
                </a:ext>
              </a:extLst>
            </p:cNvPr>
            <p:cNvSpPr txBox="1"/>
            <p:nvPr/>
          </p:nvSpPr>
          <p:spPr>
            <a:xfrm>
              <a:off x="6662721" y="3365406"/>
              <a:ext cx="2404674" cy="282513"/>
            </a:xfrm>
            <a:prstGeom prst="rect">
              <a:avLst/>
            </a:prstGeom>
            <a:noFill/>
          </p:spPr>
          <p:txBody>
            <a:bodyPr wrap="square" rtlCol="0">
              <a:spAutoFit/>
            </a:bodyPr>
            <a:lstStyle/>
            <a:p>
              <a:pPr algn="ctr" defTabSz="1413114"/>
              <a:r>
                <a:rPr lang="en-US" sz="1236" dirty="0">
                  <a:solidFill>
                    <a:srgbClr val="3F3F44"/>
                  </a:solidFill>
                </a:rPr>
                <a:t>--------</a:t>
              </a:r>
            </a:p>
          </p:txBody>
        </p:sp>
        <p:sp>
          <p:nvSpPr>
            <p:cNvPr id="34" name="TextBox 33">
              <a:extLst>
                <a:ext uri="{FF2B5EF4-FFF2-40B4-BE49-F238E27FC236}">
                  <a16:creationId xmlns:a16="http://schemas.microsoft.com/office/drawing/2014/main" id="{FD88CF6D-C33B-42FC-B9C3-404DC9D33666}"/>
                </a:ext>
              </a:extLst>
            </p:cNvPr>
            <p:cNvSpPr txBox="1"/>
            <p:nvPr/>
          </p:nvSpPr>
          <p:spPr>
            <a:xfrm>
              <a:off x="6662721" y="3849353"/>
              <a:ext cx="2404674" cy="282513"/>
            </a:xfrm>
            <a:prstGeom prst="rect">
              <a:avLst/>
            </a:prstGeom>
            <a:noFill/>
          </p:spPr>
          <p:txBody>
            <a:bodyPr wrap="square" rtlCol="0">
              <a:spAutoFit/>
            </a:bodyPr>
            <a:lstStyle/>
            <a:p>
              <a:pPr algn="ctr" defTabSz="1413114"/>
              <a:r>
                <a:rPr lang="en-US" sz="1236" dirty="0">
                  <a:solidFill>
                    <a:srgbClr val="3F3F44"/>
                  </a:solidFill>
                </a:rPr>
                <a:t>--------</a:t>
              </a:r>
            </a:p>
          </p:txBody>
        </p:sp>
        <p:sp>
          <p:nvSpPr>
            <p:cNvPr id="35" name="TextBox 34">
              <a:extLst>
                <a:ext uri="{FF2B5EF4-FFF2-40B4-BE49-F238E27FC236}">
                  <a16:creationId xmlns:a16="http://schemas.microsoft.com/office/drawing/2014/main" id="{B2856A3C-B596-43FE-B373-D2C8980A8478}"/>
                </a:ext>
              </a:extLst>
            </p:cNvPr>
            <p:cNvSpPr txBox="1"/>
            <p:nvPr/>
          </p:nvSpPr>
          <p:spPr>
            <a:xfrm>
              <a:off x="6669687" y="4361496"/>
              <a:ext cx="2404674" cy="282513"/>
            </a:xfrm>
            <a:prstGeom prst="rect">
              <a:avLst/>
            </a:prstGeom>
            <a:noFill/>
          </p:spPr>
          <p:txBody>
            <a:bodyPr wrap="square" rtlCol="0">
              <a:spAutoFit/>
            </a:bodyPr>
            <a:lstStyle/>
            <a:p>
              <a:pPr algn="ctr" defTabSz="1413114"/>
              <a:r>
                <a:rPr lang="en-US" sz="1236" dirty="0">
                  <a:solidFill>
                    <a:srgbClr val="3F3F44"/>
                  </a:solidFill>
                </a:rPr>
                <a:t>--------</a:t>
              </a:r>
            </a:p>
          </p:txBody>
        </p:sp>
        <p:sp>
          <p:nvSpPr>
            <p:cNvPr id="36" name="Rectangle 35">
              <a:extLst>
                <a:ext uri="{FF2B5EF4-FFF2-40B4-BE49-F238E27FC236}">
                  <a16:creationId xmlns:a16="http://schemas.microsoft.com/office/drawing/2014/main" id="{6231C64F-AB32-4BC3-8716-342D0605B61A}"/>
                </a:ext>
              </a:extLst>
            </p:cNvPr>
            <p:cNvSpPr/>
            <p:nvPr/>
          </p:nvSpPr>
          <p:spPr>
            <a:xfrm>
              <a:off x="878503" y="5216258"/>
              <a:ext cx="8181927" cy="481536"/>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13114"/>
              <a:endParaRPr lang="en-US" sz="1391" dirty="0">
                <a:solidFill>
                  <a:schemeClr val="tx1"/>
                </a:solidFill>
                <a:latin typeface="Calibri"/>
              </a:endParaRPr>
            </a:p>
          </p:txBody>
        </p:sp>
        <p:sp>
          <p:nvSpPr>
            <p:cNvPr id="37" name="TextBox 36">
              <a:extLst>
                <a:ext uri="{FF2B5EF4-FFF2-40B4-BE49-F238E27FC236}">
                  <a16:creationId xmlns:a16="http://schemas.microsoft.com/office/drawing/2014/main" id="{DAD45205-271C-403F-B2E5-44368A34ECA8}"/>
                </a:ext>
              </a:extLst>
            </p:cNvPr>
            <p:cNvSpPr txBox="1"/>
            <p:nvPr/>
          </p:nvSpPr>
          <p:spPr>
            <a:xfrm>
              <a:off x="880659" y="5315770"/>
              <a:ext cx="2624083" cy="282513"/>
            </a:xfrm>
            <a:prstGeom prst="rect">
              <a:avLst/>
            </a:prstGeom>
            <a:noFill/>
          </p:spPr>
          <p:txBody>
            <a:bodyPr wrap="square" rtlCol="0">
              <a:spAutoFit/>
            </a:bodyPr>
            <a:lstStyle/>
            <a:p>
              <a:pPr algn="ctr" defTabSz="1413114"/>
              <a:r>
                <a:rPr lang="en-US" sz="1236" dirty="0">
                  <a:solidFill>
                    <a:srgbClr val="3F3F44"/>
                  </a:solidFill>
                </a:rPr>
                <a:t>--------</a:t>
              </a:r>
            </a:p>
          </p:txBody>
        </p:sp>
        <p:sp>
          <p:nvSpPr>
            <p:cNvPr id="38" name="TextBox 37">
              <a:extLst>
                <a:ext uri="{FF2B5EF4-FFF2-40B4-BE49-F238E27FC236}">
                  <a16:creationId xmlns:a16="http://schemas.microsoft.com/office/drawing/2014/main" id="{C8F0FEAA-011B-49B2-AFDE-2DBB5BBF0099}"/>
                </a:ext>
              </a:extLst>
            </p:cNvPr>
            <p:cNvSpPr txBox="1"/>
            <p:nvPr/>
          </p:nvSpPr>
          <p:spPr>
            <a:xfrm>
              <a:off x="3504742" y="5303138"/>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39" name="TextBox 38">
              <a:extLst>
                <a:ext uri="{FF2B5EF4-FFF2-40B4-BE49-F238E27FC236}">
                  <a16:creationId xmlns:a16="http://schemas.microsoft.com/office/drawing/2014/main" id="{C63AE869-78F2-40E7-87F9-84D2FE674AEF}"/>
                </a:ext>
              </a:extLst>
            </p:cNvPr>
            <p:cNvSpPr txBox="1"/>
            <p:nvPr/>
          </p:nvSpPr>
          <p:spPr>
            <a:xfrm>
              <a:off x="5052582" y="5303138"/>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40" name="TextBox 39">
              <a:extLst>
                <a:ext uri="{FF2B5EF4-FFF2-40B4-BE49-F238E27FC236}">
                  <a16:creationId xmlns:a16="http://schemas.microsoft.com/office/drawing/2014/main" id="{A7C6488D-3333-49B0-AC84-7668E102142B}"/>
                </a:ext>
              </a:extLst>
            </p:cNvPr>
            <p:cNvSpPr txBox="1"/>
            <p:nvPr/>
          </p:nvSpPr>
          <p:spPr>
            <a:xfrm>
              <a:off x="6662721" y="5315770"/>
              <a:ext cx="2404674" cy="282513"/>
            </a:xfrm>
            <a:prstGeom prst="rect">
              <a:avLst/>
            </a:prstGeom>
            <a:noFill/>
          </p:spPr>
          <p:txBody>
            <a:bodyPr wrap="square" rtlCol="0">
              <a:spAutoFit/>
            </a:bodyPr>
            <a:lstStyle/>
            <a:p>
              <a:pPr algn="ctr" defTabSz="1413114"/>
              <a:r>
                <a:rPr lang="en-US" sz="1236" dirty="0">
                  <a:solidFill>
                    <a:srgbClr val="3F3F44"/>
                  </a:solidFill>
                </a:rPr>
                <a:t>--------</a:t>
              </a:r>
            </a:p>
          </p:txBody>
        </p:sp>
        <p:sp>
          <p:nvSpPr>
            <p:cNvPr id="41" name="Rectangle 40">
              <a:extLst>
                <a:ext uri="{FF2B5EF4-FFF2-40B4-BE49-F238E27FC236}">
                  <a16:creationId xmlns:a16="http://schemas.microsoft.com/office/drawing/2014/main" id="{C450A977-2284-4A50-9D75-4B2740ACE242}"/>
                </a:ext>
              </a:extLst>
            </p:cNvPr>
            <p:cNvSpPr/>
            <p:nvPr/>
          </p:nvSpPr>
          <p:spPr>
            <a:xfrm>
              <a:off x="871538" y="6224047"/>
              <a:ext cx="8181927" cy="481536"/>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13114"/>
              <a:endParaRPr lang="en-US" sz="1391" dirty="0">
                <a:solidFill>
                  <a:schemeClr val="tx1"/>
                </a:solidFill>
                <a:latin typeface="Calibri"/>
              </a:endParaRPr>
            </a:p>
          </p:txBody>
        </p:sp>
        <p:sp>
          <p:nvSpPr>
            <p:cNvPr id="42" name="TextBox 41">
              <a:extLst>
                <a:ext uri="{FF2B5EF4-FFF2-40B4-BE49-F238E27FC236}">
                  <a16:creationId xmlns:a16="http://schemas.microsoft.com/office/drawing/2014/main" id="{4E1783EF-D08B-477C-8C5D-E9B3BF782B06}"/>
                </a:ext>
              </a:extLst>
            </p:cNvPr>
            <p:cNvSpPr txBox="1"/>
            <p:nvPr/>
          </p:nvSpPr>
          <p:spPr>
            <a:xfrm>
              <a:off x="873694" y="6323559"/>
              <a:ext cx="2624083" cy="282513"/>
            </a:xfrm>
            <a:prstGeom prst="rect">
              <a:avLst/>
            </a:prstGeom>
            <a:noFill/>
          </p:spPr>
          <p:txBody>
            <a:bodyPr wrap="square" rtlCol="0">
              <a:spAutoFit/>
            </a:bodyPr>
            <a:lstStyle/>
            <a:p>
              <a:pPr algn="ctr" defTabSz="1413114"/>
              <a:r>
                <a:rPr lang="en-US" sz="1236" dirty="0">
                  <a:solidFill>
                    <a:srgbClr val="3F3F44"/>
                  </a:solidFill>
                </a:rPr>
                <a:t>--------</a:t>
              </a:r>
            </a:p>
          </p:txBody>
        </p:sp>
        <p:sp>
          <p:nvSpPr>
            <p:cNvPr id="43" name="TextBox 42">
              <a:extLst>
                <a:ext uri="{FF2B5EF4-FFF2-40B4-BE49-F238E27FC236}">
                  <a16:creationId xmlns:a16="http://schemas.microsoft.com/office/drawing/2014/main" id="{1A0CFCBD-C560-446C-9DAC-AB879379B950}"/>
                </a:ext>
              </a:extLst>
            </p:cNvPr>
            <p:cNvSpPr txBox="1"/>
            <p:nvPr/>
          </p:nvSpPr>
          <p:spPr>
            <a:xfrm>
              <a:off x="3497777" y="6310927"/>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44" name="TextBox 43">
              <a:extLst>
                <a:ext uri="{FF2B5EF4-FFF2-40B4-BE49-F238E27FC236}">
                  <a16:creationId xmlns:a16="http://schemas.microsoft.com/office/drawing/2014/main" id="{5690B715-6BAE-4F59-9991-F411542FC53E}"/>
                </a:ext>
              </a:extLst>
            </p:cNvPr>
            <p:cNvSpPr txBox="1"/>
            <p:nvPr/>
          </p:nvSpPr>
          <p:spPr>
            <a:xfrm>
              <a:off x="5045617" y="6310927"/>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45" name="TextBox 44">
              <a:extLst>
                <a:ext uri="{FF2B5EF4-FFF2-40B4-BE49-F238E27FC236}">
                  <a16:creationId xmlns:a16="http://schemas.microsoft.com/office/drawing/2014/main" id="{EE5B3EC4-1229-490F-83AE-C1CEE919F92C}"/>
                </a:ext>
              </a:extLst>
            </p:cNvPr>
            <p:cNvSpPr txBox="1"/>
            <p:nvPr/>
          </p:nvSpPr>
          <p:spPr>
            <a:xfrm>
              <a:off x="6655756" y="6323559"/>
              <a:ext cx="2404674" cy="282513"/>
            </a:xfrm>
            <a:prstGeom prst="rect">
              <a:avLst/>
            </a:prstGeom>
            <a:noFill/>
          </p:spPr>
          <p:txBody>
            <a:bodyPr wrap="square" rtlCol="0">
              <a:spAutoFit/>
            </a:bodyPr>
            <a:lstStyle/>
            <a:p>
              <a:pPr algn="ctr" defTabSz="1413114"/>
              <a:r>
                <a:rPr lang="en-US" sz="1236" dirty="0">
                  <a:solidFill>
                    <a:srgbClr val="3F3F44"/>
                  </a:solidFill>
                </a:rPr>
                <a:t>--------</a:t>
              </a:r>
            </a:p>
          </p:txBody>
        </p:sp>
        <p:sp>
          <p:nvSpPr>
            <p:cNvPr id="46" name="TextBox 45">
              <a:extLst>
                <a:ext uri="{FF2B5EF4-FFF2-40B4-BE49-F238E27FC236}">
                  <a16:creationId xmlns:a16="http://schemas.microsoft.com/office/drawing/2014/main" id="{8660AF4F-DC6E-4670-948F-95A97C4F689F}"/>
                </a:ext>
              </a:extLst>
            </p:cNvPr>
            <p:cNvSpPr txBox="1"/>
            <p:nvPr/>
          </p:nvSpPr>
          <p:spPr>
            <a:xfrm>
              <a:off x="871538" y="5820568"/>
              <a:ext cx="2624083" cy="282513"/>
            </a:xfrm>
            <a:prstGeom prst="rect">
              <a:avLst/>
            </a:prstGeom>
            <a:noFill/>
          </p:spPr>
          <p:txBody>
            <a:bodyPr wrap="square" rtlCol="0">
              <a:spAutoFit/>
            </a:bodyPr>
            <a:lstStyle/>
            <a:p>
              <a:pPr algn="ctr" defTabSz="1413114"/>
              <a:r>
                <a:rPr lang="en-US" sz="1236" dirty="0">
                  <a:solidFill>
                    <a:srgbClr val="3F3F44"/>
                  </a:solidFill>
                </a:rPr>
                <a:t>--------</a:t>
              </a:r>
            </a:p>
          </p:txBody>
        </p:sp>
        <p:sp>
          <p:nvSpPr>
            <p:cNvPr id="47" name="TextBox 46">
              <a:extLst>
                <a:ext uri="{FF2B5EF4-FFF2-40B4-BE49-F238E27FC236}">
                  <a16:creationId xmlns:a16="http://schemas.microsoft.com/office/drawing/2014/main" id="{3BEADBE4-793B-4B03-B097-73EB566CB164}"/>
                </a:ext>
              </a:extLst>
            </p:cNvPr>
            <p:cNvSpPr txBox="1"/>
            <p:nvPr/>
          </p:nvSpPr>
          <p:spPr>
            <a:xfrm>
              <a:off x="3495621" y="5807936"/>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48" name="TextBox 47">
              <a:extLst>
                <a:ext uri="{FF2B5EF4-FFF2-40B4-BE49-F238E27FC236}">
                  <a16:creationId xmlns:a16="http://schemas.microsoft.com/office/drawing/2014/main" id="{7A81D6ED-A13C-40C8-A831-637DD034E250}"/>
                </a:ext>
              </a:extLst>
            </p:cNvPr>
            <p:cNvSpPr txBox="1"/>
            <p:nvPr/>
          </p:nvSpPr>
          <p:spPr>
            <a:xfrm>
              <a:off x="5043461" y="5807936"/>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49" name="TextBox 48">
              <a:extLst>
                <a:ext uri="{FF2B5EF4-FFF2-40B4-BE49-F238E27FC236}">
                  <a16:creationId xmlns:a16="http://schemas.microsoft.com/office/drawing/2014/main" id="{D4D06A9A-9DF5-49B0-A8DF-C4D70C103AD0}"/>
                </a:ext>
              </a:extLst>
            </p:cNvPr>
            <p:cNvSpPr txBox="1"/>
            <p:nvPr/>
          </p:nvSpPr>
          <p:spPr>
            <a:xfrm>
              <a:off x="6653600" y="5820568"/>
              <a:ext cx="2404674" cy="282513"/>
            </a:xfrm>
            <a:prstGeom prst="rect">
              <a:avLst/>
            </a:prstGeom>
            <a:noFill/>
          </p:spPr>
          <p:txBody>
            <a:bodyPr wrap="square" rtlCol="0">
              <a:spAutoFit/>
            </a:bodyPr>
            <a:lstStyle/>
            <a:p>
              <a:pPr algn="ctr" defTabSz="1413114"/>
              <a:r>
                <a:rPr lang="en-US" sz="1236" dirty="0">
                  <a:solidFill>
                    <a:srgbClr val="3F3F44"/>
                  </a:solidFill>
                </a:rPr>
                <a:t>--------</a:t>
              </a:r>
            </a:p>
          </p:txBody>
        </p:sp>
        <p:sp>
          <p:nvSpPr>
            <p:cNvPr id="50" name="TextBox 49">
              <a:extLst>
                <a:ext uri="{FF2B5EF4-FFF2-40B4-BE49-F238E27FC236}">
                  <a16:creationId xmlns:a16="http://schemas.microsoft.com/office/drawing/2014/main" id="{E494AE0B-8F63-44C2-8E9A-EB846068FC83}"/>
                </a:ext>
              </a:extLst>
            </p:cNvPr>
            <p:cNvSpPr txBox="1"/>
            <p:nvPr/>
          </p:nvSpPr>
          <p:spPr>
            <a:xfrm>
              <a:off x="880659" y="4830536"/>
              <a:ext cx="2624083" cy="282513"/>
            </a:xfrm>
            <a:prstGeom prst="rect">
              <a:avLst/>
            </a:prstGeom>
            <a:noFill/>
          </p:spPr>
          <p:txBody>
            <a:bodyPr wrap="square" rtlCol="0">
              <a:spAutoFit/>
            </a:bodyPr>
            <a:lstStyle/>
            <a:p>
              <a:pPr algn="ctr" defTabSz="1413114"/>
              <a:r>
                <a:rPr lang="en-US" sz="1236" dirty="0">
                  <a:solidFill>
                    <a:srgbClr val="3F3F44"/>
                  </a:solidFill>
                </a:rPr>
                <a:t>--------</a:t>
              </a:r>
            </a:p>
          </p:txBody>
        </p:sp>
        <p:sp>
          <p:nvSpPr>
            <p:cNvPr id="51" name="TextBox 50">
              <a:extLst>
                <a:ext uri="{FF2B5EF4-FFF2-40B4-BE49-F238E27FC236}">
                  <a16:creationId xmlns:a16="http://schemas.microsoft.com/office/drawing/2014/main" id="{FD946DD5-78E2-4331-803F-63ABC94A8DE2}"/>
                </a:ext>
              </a:extLst>
            </p:cNvPr>
            <p:cNvSpPr txBox="1"/>
            <p:nvPr/>
          </p:nvSpPr>
          <p:spPr>
            <a:xfrm>
              <a:off x="3504742" y="4817904"/>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52" name="TextBox 51">
              <a:extLst>
                <a:ext uri="{FF2B5EF4-FFF2-40B4-BE49-F238E27FC236}">
                  <a16:creationId xmlns:a16="http://schemas.microsoft.com/office/drawing/2014/main" id="{A9EC2A49-1962-404B-9951-B279B0F1D8C5}"/>
                </a:ext>
              </a:extLst>
            </p:cNvPr>
            <p:cNvSpPr txBox="1"/>
            <p:nvPr/>
          </p:nvSpPr>
          <p:spPr>
            <a:xfrm>
              <a:off x="5052582" y="4817904"/>
              <a:ext cx="1561772" cy="307777"/>
            </a:xfrm>
            <a:prstGeom prst="rect">
              <a:avLst/>
            </a:prstGeom>
            <a:noFill/>
          </p:spPr>
          <p:txBody>
            <a:bodyPr wrap="square" rtlCol="0">
              <a:spAutoFit/>
            </a:bodyPr>
            <a:lstStyle/>
            <a:p>
              <a:pPr algn="ctr" defTabSz="1413114"/>
              <a:r>
                <a:rPr lang="en-US" sz="1400" dirty="0">
                  <a:solidFill>
                    <a:srgbClr val="3F3F44"/>
                  </a:solidFill>
                  <a:effectLst/>
                  <a:latin typeface="MS Gothic" panose="020B0609070205080204" pitchFamily="49" charset="-128"/>
                  <a:ea typeface="Calibri" panose="020F0502020204030204" pitchFamily="34" charset="0"/>
                  <a:cs typeface="Times New Roman" panose="02020603050405020304" pitchFamily="18" charset="0"/>
                </a:rPr>
                <a:t>☐</a:t>
              </a:r>
              <a:endParaRPr lang="en-US" sz="1100" dirty="0">
                <a:solidFill>
                  <a:srgbClr val="3F3F44"/>
                </a:solidFill>
              </a:endParaRPr>
            </a:p>
          </p:txBody>
        </p:sp>
        <p:sp>
          <p:nvSpPr>
            <p:cNvPr id="53" name="TextBox 52">
              <a:extLst>
                <a:ext uri="{FF2B5EF4-FFF2-40B4-BE49-F238E27FC236}">
                  <a16:creationId xmlns:a16="http://schemas.microsoft.com/office/drawing/2014/main" id="{3A5FF9A8-A312-4F0E-BF64-74CC63696A21}"/>
                </a:ext>
              </a:extLst>
            </p:cNvPr>
            <p:cNvSpPr txBox="1"/>
            <p:nvPr/>
          </p:nvSpPr>
          <p:spPr>
            <a:xfrm>
              <a:off x="6662721" y="4830536"/>
              <a:ext cx="2404674" cy="282513"/>
            </a:xfrm>
            <a:prstGeom prst="rect">
              <a:avLst/>
            </a:prstGeom>
            <a:noFill/>
          </p:spPr>
          <p:txBody>
            <a:bodyPr wrap="square" rtlCol="0">
              <a:spAutoFit/>
            </a:bodyPr>
            <a:lstStyle/>
            <a:p>
              <a:pPr algn="ctr" defTabSz="1413114"/>
              <a:r>
                <a:rPr lang="en-US" sz="1236" dirty="0">
                  <a:solidFill>
                    <a:srgbClr val="3F3F44"/>
                  </a:solidFill>
                </a:rPr>
                <a:t>--------</a:t>
              </a:r>
            </a:p>
          </p:txBody>
        </p:sp>
      </p:grpSp>
      <p:sp>
        <p:nvSpPr>
          <p:cNvPr id="56" name="TextBox 55">
            <a:extLst>
              <a:ext uri="{FF2B5EF4-FFF2-40B4-BE49-F238E27FC236}">
                <a16:creationId xmlns:a16="http://schemas.microsoft.com/office/drawing/2014/main" id="{D47BFEF0-98FD-481B-AD4D-145C43E57FF7}"/>
              </a:ext>
            </a:extLst>
          </p:cNvPr>
          <p:cNvSpPr txBox="1"/>
          <p:nvPr/>
        </p:nvSpPr>
        <p:spPr>
          <a:xfrm>
            <a:off x="804268" y="1700365"/>
            <a:ext cx="8454032" cy="470963"/>
          </a:xfrm>
          <a:prstGeom prst="rect">
            <a:avLst/>
          </a:prstGeom>
          <a:noFill/>
        </p:spPr>
        <p:txBody>
          <a:bodyPr wrap="square">
            <a:spAutoFit/>
          </a:bodyPr>
          <a:lstStyle/>
          <a:p>
            <a:pPr marL="0" marR="0">
              <a:lnSpc>
                <a:spcPct val="107000"/>
              </a:lnSpc>
              <a:spcBef>
                <a:spcPts val="0"/>
              </a:spcBef>
              <a:spcAft>
                <a:spcPts val="800"/>
              </a:spcAft>
            </a:pPr>
            <a:r>
              <a:rPr lang="en-US" sz="1200" b="1"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Check for Prior Knowledge</a:t>
            </a:r>
            <a:r>
              <a:rPr lang="en-US" sz="1200"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 – Have students record the new words in the left column, and then check the most appropriate column to the right that describes their familiarity with the word. </a:t>
            </a:r>
          </a:p>
        </p:txBody>
      </p:sp>
      <p:sp>
        <p:nvSpPr>
          <p:cNvPr id="65" name="TextBox 64">
            <a:extLst>
              <a:ext uri="{FF2B5EF4-FFF2-40B4-BE49-F238E27FC236}">
                <a16:creationId xmlns:a16="http://schemas.microsoft.com/office/drawing/2014/main" id="{7615758F-4601-497B-AAC4-73AA096FA1F4}"/>
              </a:ext>
            </a:extLst>
          </p:cNvPr>
          <p:cNvSpPr txBox="1"/>
          <p:nvPr/>
        </p:nvSpPr>
        <p:spPr>
          <a:xfrm>
            <a:off x="818770" y="7279884"/>
            <a:ext cx="3045797" cy="215444"/>
          </a:xfrm>
          <a:prstGeom prst="rect">
            <a:avLst/>
          </a:prstGeom>
          <a:noFill/>
        </p:spPr>
        <p:txBody>
          <a:bodyPr wrap="square" rtlCol="0">
            <a:spAutoFit/>
          </a:bodyPr>
          <a:lstStyle/>
          <a:p>
            <a:r>
              <a:rPr lang="en-US" sz="800" dirty="0">
                <a:solidFill>
                  <a:srgbClr val="3F3F44"/>
                </a:solidFill>
                <a:latin typeface="Lato" panose="020F0502020204030203" pitchFamily="34" charset="0"/>
              </a:rPr>
              <a:t>© Model Teaching, 2021.  All Rights Reserved.</a:t>
            </a:r>
          </a:p>
        </p:txBody>
      </p:sp>
    </p:spTree>
    <p:extLst>
      <p:ext uri="{BB962C8B-B14F-4D97-AF65-F5344CB8AC3E}">
        <p14:creationId xmlns:p14="http://schemas.microsoft.com/office/powerpoint/2010/main" val="494111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D47BFEF0-98FD-481B-AD4D-145C43E57FF7}"/>
              </a:ext>
            </a:extLst>
          </p:cNvPr>
          <p:cNvSpPr txBox="1"/>
          <p:nvPr/>
        </p:nvSpPr>
        <p:spPr>
          <a:xfrm>
            <a:off x="821234" y="357340"/>
            <a:ext cx="8454032" cy="668581"/>
          </a:xfrm>
          <a:prstGeom prst="rect">
            <a:avLst/>
          </a:prstGeom>
          <a:noFill/>
        </p:spPr>
        <p:txBody>
          <a:bodyPr wrap="square">
            <a:spAutoFit/>
          </a:bodyPr>
          <a:lstStyle/>
          <a:p>
            <a:pPr marL="0" marR="0">
              <a:lnSpc>
                <a:spcPct val="107000"/>
              </a:lnSpc>
              <a:spcBef>
                <a:spcPts val="0"/>
              </a:spcBef>
              <a:spcAft>
                <a:spcPts val="800"/>
              </a:spcAft>
            </a:pPr>
            <a:r>
              <a:rPr lang="en-US" sz="1200" b="1"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Graphic Organizer  / Vocabulary Journal – </a:t>
            </a:r>
            <a:r>
              <a:rPr lang="en-US" sz="1200"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Provide a copy of, or have students recreate this three column chart to demonstrate their understanding of new vocabulary terms. Other potential columns include  “Use the word in an original sentence” or “Example from text”.</a:t>
            </a:r>
          </a:p>
        </p:txBody>
      </p:sp>
      <p:grpSp>
        <p:nvGrpSpPr>
          <p:cNvPr id="19" name="Group 18">
            <a:extLst>
              <a:ext uri="{FF2B5EF4-FFF2-40B4-BE49-F238E27FC236}">
                <a16:creationId xmlns:a16="http://schemas.microsoft.com/office/drawing/2014/main" id="{93FB4B3D-7357-4A4C-BCD5-235C8927F667}"/>
              </a:ext>
            </a:extLst>
          </p:cNvPr>
          <p:cNvGrpSpPr/>
          <p:nvPr/>
        </p:nvGrpSpPr>
        <p:grpSpPr>
          <a:xfrm>
            <a:off x="560826" y="1131711"/>
            <a:ext cx="8297424" cy="5820222"/>
            <a:chOff x="598926" y="1217436"/>
            <a:chExt cx="8297424" cy="5820222"/>
          </a:xfrm>
        </p:grpSpPr>
        <p:cxnSp>
          <p:nvCxnSpPr>
            <p:cNvPr id="54" name="Straight Connector 53">
              <a:extLst>
                <a:ext uri="{FF2B5EF4-FFF2-40B4-BE49-F238E27FC236}">
                  <a16:creationId xmlns:a16="http://schemas.microsoft.com/office/drawing/2014/main" id="{F5718D3B-6DCC-4CEE-9008-28F4A3BB97DE}"/>
                </a:ext>
              </a:extLst>
            </p:cNvPr>
            <p:cNvCxnSpPr>
              <a:cxnSpLocks/>
            </p:cNvCxnSpPr>
            <p:nvPr/>
          </p:nvCxnSpPr>
          <p:spPr>
            <a:xfrm>
              <a:off x="6524508" y="1217436"/>
              <a:ext cx="0" cy="582022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D0AC93C-307B-4536-B86A-944EA4912FF4}"/>
                </a:ext>
              </a:extLst>
            </p:cNvPr>
            <p:cNvCxnSpPr>
              <a:cxnSpLocks/>
            </p:cNvCxnSpPr>
            <p:nvPr/>
          </p:nvCxnSpPr>
          <p:spPr>
            <a:xfrm>
              <a:off x="8871154" y="1217436"/>
              <a:ext cx="25196" cy="264018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905461D-6222-43FD-A1E5-974839C522F2}"/>
                </a:ext>
              </a:extLst>
            </p:cNvPr>
            <p:cNvCxnSpPr>
              <a:cxnSpLocks/>
            </p:cNvCxnSpPr>
            <p:nvPr/>
          </p:nvCxnSpPr>
          <p:spPr>
            <a:xfrm>
              <a:off x="3824627" y="1317259"/>
              <a:ext cx="0" cy="572039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A3370D1E-2589-4757-9996-57D39D8E7F34}"/>
                </a:ext>
              </a:extLst>
            </p:cNvPr>
            <p:cNvSpPr/>
            <p:nvPr/>
          </p:nvSpPr>
          <p:spPr>
            <a:xfrm>
              <a:off x="950855" y="2208307"/>
              <a:ext cx="7930651" cy="1649317"/>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en-US" dirty="0">
                <a:solidFill>
                  <a:schemeClr val="tx1"/>
                </a:solidFill>
                <a:latin typeface="Calibri"/>
              </a:endParaRPr>
            </a:p>
          </p:txBody>
        </p:sp>
        <p:sp>
          <p:nvSpPr>
            <p:cNvPr id="59" name="TextBox 58">
              <a:extLst>
                <a:ext uri="{FF2B5EF4-FFF2-40B4-BE49-F238E27FC236}">
                  <a16:creationId xmlns:a16="http://schemas.microsoft.com/office/drawing/2014/main" id="{EFF2D7DE-BBBD-4CA1-A6F4-1820A9878FEE}"/>
                </a:ext>
              </a:extLst>
            </p:cNvPr>
            <p:cNvSpPr txBox="1"/>
            <p:nvPr/>
          </p:nvSpPr>
          <p:spPr>
            <a:xfrm>
              <a:off x="3890117" y="1425143"/>
              <a:ext cx="2619547" cy="669174"/>
            </a:xfrm>
            <a:prstGeom prst="rect">
              <a:avLst/>
            </a:prstGeom>
            <a:noFill/>
          </p:spPr>
          <p:txBody>
            <a:bodyPr wrap="square" rtlCol="0">
              <a:spAutoFit/>
            </a:bodyPr>
            <a:lstStyle/>
            <a:p>
              <a:pPr algn="ctr" defTabSz="1828800"/>
              <a:r>
                <a:rPr lang="en-US" sz="1600" b="1" dirty="0">
                  <a:solidFill>
                    <a:srgbClr val="3F3F44"/>
                  </a:solidFill>
                  <a:latin typeface="+mj-lt"/>
                </a:rPr>
                <a:t>Definition – In my own words</a:t>
              </a:r>
            </a:p>
          </p:txBody>
        </p:sp>
        <p:sp>
          <p:nvSpPr>
            <p:cNvPr id="60" name="TextBox 59">
              <a:extLst>
                <a:ext uri="{FF2B5EF4-FFF2-40B4-BE49-F238E27FC236}">
                  <a16:creationId xmlns:a16="http://schemas.microsoft.com/office/drawing/2014/main" id="{FD328421-85CE-4E22-BDE6-80DDF4482984}"/>
                </a:ext>
              </a:extLst>
            </p:cNvPr>
            <p:cNvSpPr txBox="1"/>
            <p:nvPr/>
          </p:nvSpPr>
          <p:spPr>
            <a:xfrm>
              <a:off x="598926" y="1540046"/>
              <a:ext cx="3418943" cy="439369"/>
            </a:xfrm>
            <a:prstGeom prst="rect">
              <a:avLst/>
            </a:prstGeom>
            <a:noFill/>
          </p:spPr>
          <p:txBody>
            <a:bodyPr wrap="square" rtlCol="0">
              <a:spAutoFit/>
            </a:bodyPr>
            <a:lstStyle/>
            <a:p>
              <a:pPr algn="ctr" defTabSz="1828800"/>
              <a:r>
                <a:rPr lang="en-US" b="1" dirty="0">
                  <a:solidFill>
                    <a:srgbClr val="3F3F44"/>
                  </a:solidFill>
                  <a:latin typeface="+mj-lt"/>
                </a:rPr>
                <a:t>Vocabulary Word</a:t>
              </a:r>
            </a:p>
          </p:txBody>
        </p:sp>
        <p:sp>
          <p:nvSpPr>
            <p:cNvPr id="61" name="TextBox 60">
              <a:extLst>
                <a:ext uri="{FF2B5EF4-FFF2-40B4-BE49-F238E27FC236}">
                  <a16:creationId xmlns:a16="http://schemas.microsoft.com/office/drawing/2014/main" id="{B6DDA57A-A14C-41D5-95FC-278BAE810BF5}"/>
                </a:ext>
              </a:extLst>
            </p:cNvPr>
            <p:cNvSpPr txBox="1"/>
            <p:nvPr/>
          </p:nvSpPr>
          <p:spPr>
            <a:xfrm>
              <a:off x="6509663" y="1425143"/>
              <a:ext cx="2371842" cy="669174"/>
            </a:xfrm>
            <a:prstGeom prst="rect">
              <a:avLst/>
            </a:prstGeom>
            <a:noFill/>
          </p:spPr>
          <p:txBody>
            <a:bodyPr wrap="square" rtlCol="0">
              <a:spAutoFit/>
            </a:bodyPr>
            <a:lstStyle/>
            <a:p>
              <a:pPr algn="ctr" defTabSz="1828800"/>
              <a:r>
                <a:rPr lang="en-US" sz="1600" b="1" dirty="0">
                  <a:solidFill>
                    <a:srgbClr val="3F3F44"/>
                  </a:solidFill>
                  <a:latin typeface="+mj-lt"/>
                </a:rPr>
                <a:t>Picture to Represent the Word</a:t>
              </a:r>
            </a:p>
          </p:txBody>
        </p:sp>
        <p:sp>
          <p:nvSpPr>
            <p:cNvPr id="63" name="TextBox 62">
              <a:extLst>
                <a:ext uri="{FF2B5EF4-FFF2-40B4-BE49-F238E27FC236}">
                  <a16:creationId xmlns:a16="http://schemas.microsoft.com/office/drawing/2014/main" id="{7ACA23B1-1DB9-43B4-8205-49273D723A38}"/>
                </a:ext>
              </a:extLst>
            </p:cNvPr>
            <p:cNvSpPr txBox="1"/>
            <p:nvPr/>
          </p:nvSpPr>
          <p:spPr>
            <a:xfrm>
              <a:off x="3961606" y="2890607"/>
              <a:ext cx="2411078" cy="352197"/>
            </a:xfrm>
            <a:prstGeom prst="rect">
              <a:avLst/>
            </a:prstGeom>
            <a:noFill/>
          </p:spPr>
          <p:txBody>
            <a:bodyPr wrap="square" rtlCol="0" anchor="ctr">
              <a:spAutoFit/>
            </a:bodyPr>
            <a:lstStyle/>
            <a:p>
              <a:pPr algn="ctr"/>
              <a:r>
                <a:rPr lang="en-US" sz="1400" dirty="0">
                  <a:solidFill>
                    <a:srgbClr val="3F3F44"/>
                  </a:solidFill>
                  <a:latin typeface="Lato" panose="020F0502020204030203" pitchFamily="34" charset="0"/>
                </a:rPr>
                <a:t>-----------</a:t>
              </a:r>
            </a:p>
          </p:txBody>
        </p:sp>
        <p:sp>
          <p:nvSpPr>
            <p:cNvPr id="66" name="TextBox 65">
              <a:extLst>
                <a:ext uri="{FF2B5EF4-FFF2-40B4-BE49-F238E27FC236}">
                  <a16:creationId xmlns:a16="http://schemas.microsoft.com/office/drawing/2014/main" id="{63D223F4-B405-42D4-A641-ECF291FD7769}"/>
                </a:ext>
              </a:extLst>
            </p:cNvPr>
            <p:cNvSpPr txBox="1"/>
            <p:nvPr/>
          </p:nvSpPr>
          <p:spPr>
            <a:xfrm>
              <a:off x="1124747" y="2908411"/>
              <a:ext cx="2411078" cy="352197"/>
            </a:xfrm>
            <a:prstGeom prst="rect">
              <a:avLst/>
            </a:prstGeom>
            <a:noFill/>
          </p:spPr>
          <p:txBody>
            <a:bodyPr wrap="square" rtlCol="0" anchor="ctr">
              <a:spAutoFit/>
            </a:bodyPr>
            <a:lstStyle/>
            <a:p>
              <a:pPr algn="ctr"/>
              <a:r>
                <a:rPr lang="en-US" sz="1400" dirty="0">
                  <a:solidFill>
                    <a:srgbClr val="3F3F44"/>
                  </a:solidFill>
                  <a:latin typeface="Lato" panose="020F0502020204030203" pitchFamily="34" charset="0"/>
                </a:rPr>
                <a:t>-----------</a:t>
              </a:r>
            </a:p>
          </p:txBody>
        </p:sp>
        <p:sp>
          <p:nvSpPr>
            <p:cNvPr id="67" name="Rectangle 66">
              <a:extLst>
                <a:ext uri="{FF2B5EF4-FFF2-40B4-BE49-F238E27FC236}">
                  <a16:creationId xmlns:a16="http://schemas.microsoft.com/office/drawing/2014/main" id="{7782B310-4691-4C3D-863A-9AFE641CFCBD}"/>
                </a:ext>
              </a:extLst>
            </p:cNvPr>
            <p:cNvSpPr/>
            <p:nvPr/>
          </p:nvSpPr>
          <p:spPr>
            <a:xfrm>
              <a:off x="965699" y="5388341"/>
              <a:ext cx="7930651" cy="1649317"/>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en-US">
                <a:solidFill>
                  <a:schemeClr val="tx1"/>
                </a:solidFill>
                <a:latin typeface="Calibri"/>
              </a:endParaRPr>
            </a:p>
          </p:txBody>
        </p:sp>
        <p:sp>
          <p:nvSpPr>
            <p:cNvPr id="68" name="TextBox 67">
              <a:extLst>
                <a:ext uri="{FF2B5EF4-FFF2-40B4-BE49-F238E27FC236}">
                  <a16:creationId xmlns:a16="http://schemas.microsoft.com/office/drawing/2014/main" id="{0E827898-A901-452B-B0AE-99C4BB5EB82E}"/>
                </a:ext>
              </a:extLst>
            </p:cNvPr>
            <p:cNvSpPr txBox="1"/>
            <p:nvPr/>
          </p:nvSpPr>
          <p:spPr>
            <a:xfrm>
              <a:off x="3976450" y="6070641"/>
              <a:ext cx="2411078" cy="352197"/>
            </a:xfrm>
            <a:prstGeom prst="rect">
              <a:avLst/>
            </a:prstGeom>
            <a:noFill/>
          </p:spPr>
          <p:txBody>
            <a:bodyPr wrap="square" rtlCol="0" anchor="ctr">
              <a:spAutoFit/>
            </a:bodyPr>
            <a:lstStyle/>
            <a:p>
              <a:pPr algn="ctr"/>
              <a:r>
                <a:rPr lang="en-US" sz="1400" dirty="0">
                  <a:solidFill>
                    <a:srgbClr val="3F3F44"/>
                  </a:solidFill>
                  <a:latin typeface="Lato" panose="020F0502020204030203" pitchFamily="34" charset="0"/>
                </a:rPr>
                <a:t>-----------</a:t>
              </a:r>
            </a:p>
          </p:txBody>
        </p:sp>
        <p:sp>
          <p:nvSpPr>
            <p:cNvPr id="69" name="TextBox 68">
              <a:extLst>
                <a:ext uri="{FF2B5EF4-FFF2-40B4-BE49-F238E27FC236}">
                  <a16:creationId xmlns:a16="http://schemas.microsoft.com/office/drawing/2014/main" id="{422AFC93-6A45-4A2C-BC56-8718B40D1D35}"/>
                </a:ext>
              </a:extLst>
            </p:cNvPr>
            <p:cNvSpPr txBox="1"/>
            <p:nvPr/>
          </p:nvSpPr>
          <p:spPr>
            <a:xfrm>
              <a:off x="1139591" y="6088445"/>
              <a:ext cx="2411078" cy="352197"/>
            </a:xfrm>
            <a:prstGeom prst="rect">
              <a:avLst/>
            </a:prstGeom>
            <a:noFill/>
          </p:spPr>
          <p:txBody>
            <a:bodyPr wrap="square" rtlCol="0" anchor="ctr">
              <a:spAutoFit/>
            </a:bodyPr>
            <a:lstStyle/>
            <a:p>
              <a:pPr algn="ctr"/>
              <a:r>
                <a:rPr lang="en-US" sz="1400" dirty="0">
                  <a:solidFill>
                    <a:srgbClr val="3F3F44"/>
                  </a:solidFill>
                  <a:latin typeface="Lato" panose="020F0502020204030203" pitchFamily="34" charset="0"/>
                </a:rPr>
                <a:t>-----------</a:t>
              </a:r>
            </a:p>
          </p:txBody>
        </p:sp>
        <p:sp>
          <p:nvSpPr>
            <p:cNvPr id="70" name="TextBox 69">
              <a:extLst>
                <a:ext uri="{FF2B5EF4-FFF2-40B4-BE49-F238E27FC236}">
                  <a16:creationId xmlns:a16="http://schemas.microsoft.com/office/drawing/2014/main" id="{F1FE77A3-CD86-4035-9DAE-2C4FBDF6DC19}"/>
                </a:ext>
              </a:extLst>
            </p:cNvPr>
            <p:cNvSpPr txBox="1"/>
            <p:nvPr/>
          </p:nvSpPr>
          <p:spPr>
            <a:xfrm>
              <a:off x="3890117" y="4439127"/>
              <a:ext cx="2411078" cy="352197"/>
            </a:xfrm>
            <a:prstGeom prst="rect">
              <a:avLst/>
            </a:prstGeom>
            <a:noFill/>
          </p:spPr>
          <p:txBody>
            <a:bodyPr wrap="square" rtlCol="0" anchor="ctr">
              <a:spAutoFit/>
            </a:bodyPr>
            <a:lstStyle/>
            <a:p>
              <a:pPr algn="ctr"/>
              <a:r>
                <a:rPr lang="en-US" sz="1400" dirty="0">
                  <a:solidFill>
                    <a:srgbClr val="3F3F44"/>
                  </a:solidFill>
                  <a:latin typeface="Lato" panose="020F0502020204030203" pitchFamily="34" charset="0"/>
                </a:rPr>
                <a:t>-----------</a:t>
              </a:r>
            </a:p>
          </p:txBody>
        </p:sp>
        <p:sp>
          <p:nvSpPr>
            <p:cNvPr id="71" name="TextBox 70">
              <a:extLst>
                <a:ext uri="{FF2B5EF4-FFF2-40B4-BE49-F238E27FC236}">
                  <a16:creationId xmlns:a16="http://schemas.microsoft.com/office/drawing/2014/main" id="{F53FE883-67C0-4E82-9E56-E507A79C0623}"/>
                </a:ext>
              </a:extLst>
            </p:cNvPr>
            <p:cNvSpPr txBox="1"/>
            <p:nvPr/>
          </p:nvSpPr>
          <p:spPr>
            <a:xfrm>
              <a:off x="1053258" y="4456931"/>
              <a:ext cx="2411078" cy="352197"/>
            </a:xfrm>
            <a:prstGeom prst="rect">
              <a:avLst/>
            </a:prstGeom>
            <a:noFill/>
          </p:spPr>
          <p:txBody>
            <a:bodyPr wrap="square" rtlCol="0" anchor="ctr">
              <a:spAutoFit/>
            </a:bodyPr>
            <a:lstStyle/>
            <a:p>
              <a:pPr algn="ctr"/>
              <a:r>
                <a:rPr lang="en-US" sz="1400" dirty="0">
                  <a:solidFill>
                    <a:srgbClr val="3F3F44"/>
                  </a:solidFill>
                  <a:latin typeface="Lato" panose="020F0502020204030203" pitchFamily="34" charset="0"/>
                </a:rPr>
                <a:t>-----------</a:t>
              </a:r>
            </a:p>
          </p:txBody>
        </p:sp>
      </p:grpSp>
      <p:sp>
        <p:nvSpPr>
          <p:cNvPr id="72" name="TextBox 71">
            <a:extLst>
              <a:ext uri="{FF2B5EF4-FFF2-40B4-BE49-F238E27FC236}">
                <a16:creationId xmlns:a16="http://schemas.microsoft.com/office/drawing/2014/main" id="{AC6C2FAD-A233-4DCC-8B8A-C4949A2D00FE}"/>
              </a:ext>
            </a:extLst>
          </p:cNvPr>
          <p:cNvSpPr txBox="1"/>
          <p:nvPr/>
        </p:nvSpPr>
        <p:spPr>
          <a:xfrm>
            <a:off x="818770" y="7279884"/>
            <a:ext cx="3045797" cy="215444"/>
          </a:xfrm>
          <a:prstGeom prst="rect">
            <a:avLst/>
          </a:prstGeom>
          <a:noFill/>
        </p:spPr>
        <p:txBody>
          <a:bodyPr wrap="square" rtlCol="0">
            <a:spAutoFit/>
          </a:bodyPr>
          <a:lstStyle/>
          <a:p>
            <a:r>
              <a:rPr lang="en-US" sz="800" dirty="0">
                <a:solidFill>
                  <a:srgbClr val="3F3F44"/>
                </a:solidFill>
                <a:latin typeface="Lato" panose="020F0502020204030203" pitchFamily="34" charset="0"/>
              </a:rPr>
              <a:t>© Model Teaching, 2021.  All Rights Reserved.</a:t>
            </a:r>
          </a:p>
        </p:txBody>
      </p:sp>
    </p:spTree>
    <p:extLst>
      <p:ext uri="{BB962C8B-B14F-4D97-AF65-F5344CB8AC3E}">
        <p14:creationId xmlns:p14="http://schemas.microsoft.com/office/powerpoint/2010/main" val="67191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D47BFEF0-98FD-481B-AD4D-145C43E57FF7}"/>
              </a:ext>
            </a:extLst>
          </p:cNvPr>
          <p:cNvSpPr txBox="1"/>
          <p:nvPr/>
        </p:nvSpPr>
        <p:spPr>
          <a:xfrm>
            <a:off x="821234" y="357340"/>
            <a:ext cx="8454032" cy="303481"/>
          </a:xfrm>
          <a:prstGeom prst="rect">
            <a:avLst/>
          </a:prstGeom>
          <a:noFill/>
        </p:spPr>
        <p:txBody>
          <a:bodyPr wrap="square">
            <a:spAutoFit/>
          </a:bodyPr>
          <a:lstStyle/>
          <a:p>
            <a:pPr marL="0" marR="0">
              <a:lnSpc>
                <a:spcPct val="107000"/>
              </a:lnSpc>
              <a:spcBef>
                <a:spcPts val="0"/>
              </a:spcBef>
              <a:spcAft>
                <a:spcPts val="800"/>
              </a:spcAft>
            </a:pPr>
            <a:r>
              <a:rPr lang="en-US" sz="1400" b="1"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Frayer Model</a:t>
            </a:r>
          </a:p>
        </p:txBody>
      </p:sp>
      <p:sp>
        <p:nvSpPr>
          <p:cNvPr id="18" name="Freeform 5">
            <a:extLst>
              <a:ext uri="{FF2B5EF4-FFF2-40B4-BE49-F238E27FC236}">
                <a16:creationId xmlns:a16="http://schemas.microsoft.com/office/drawing/2014/main" id="{0327CEB3-B086-4515-9929-7B69E71A606C}"/>
              </a:ext>
            </a:extLst>
          </p:cNvPr>
          <p:cNvSpPr>
            <a:spLocks/>
          </p:cNvSpPr>
          <p:nvPr/>
        </p:nvSpPr>
        <p:spPr bwMode="auto">
          <a:xfrm>
            <a:off x="3195300" y="2215635"/>
            <a:ext cx="3461006" cy="3914425"/>
          </a:xfrm>
          <a:custGeom>
            <a:avLst/>
            <a:gdLst>
              <a:gd name="T0" fmla="*/ 4438298 w 2605"/>
              <a:gd name="T1" fmla="*/ 2181991 h 2606"/>
              <a:gd name="T2" fmla="*/ 3775814 w 2605"/>
              <a:gd name="T3" fmla="*/ 1570827 h 2606"/>
              <a:gd name="T4" fmla="*/ 3715744 w 2605"/>
              <a:gd name="T5" fmla="*/ 1598296 h 2606"/>
              <a:gd name="T6" fmla="*/ 3715744 w 2605"/>
              <a:gd name="T7" fmla="*/ 1757953 h 2606"/>
              <a:gd name="T8" fmla="*/ 3633363 w 2605"/>
              <a:gd name="T9" fmla="*/ 1840357 h 2606"/>
              <a:gd name="T10" fmla="*/ 3518372 w 2605"/>
              <a:gd name="T11" fmla="*/ 1840357 h 2606"/>
              <a:gd name="T12" fmla="*/ 3518372 w 2605"/>
              <a:gd name="T13" fmla="*/ 1088420 h 2606"/>
              <a:gd name="T14" fmla="*/ 3394800 w 2605"/>
              <a:gd name="T15" fmla="*/ 964814 h 2606"/>
              <a:gd name="T16" fmla="*/ 2641354 w 2605"/>
              <a:gd name="T17" fmla="*/ 964814 h 2606"/>
              <a:gd name="T18" fmla="*/ 2643070 w 2605"/>
              <a:gd name="T19" fmla="*/ 957947 h 2606"/>
              <a:gd name="T20" fmla="*/ 2643070 w 2605"/>
              <a:gd name="T21" fmla="*/ 839491 h 2606"/>
              <a:gd name="T22" fmla="*/ 2725451 w 2605"/>
              <a:gd name="T23" fmla="*/ 757087 h 2606"/>
              <a:gd name="T24" fmla="*/ 2885065 w 2605"/>
              <a:gd name="T25" fmla="*/ 757087 h 2606"/>
              <a:gd name="T26" fmla="*/ 2912526 w 2605"/>
              <a:gd name="T27" fmla="*/ 697001 h 2606"/>
              <a:gd name="T28" fmla="*/ 2301530 w 2605"/>
              <a:gd name="T29" fmla="*/ 34335 h 2606"/>
              <a:gd name="T30" fmla="*/ 2189972 w 2605"/>
              <a:gd name="T31" fmla="*/ 34335 h 2606"/>
              <a:gd name="T32" fmla="*/ 1578977 w 2605"/>
              <a:gd name="T33" fmla="*/ 697001 h 2606"/>
              <a:gd name="T34" fmla="*/ 1606437 w 2605"/>
              <a:gd name="T35" fmla="*/ 757087 h 2606"/>
              <a:gd name="T36" fmla="*/ 1767767 w 2605"/>
              <a:gd name="T37" fmla="*/ 757087 h 2606"/>
              <a:gd name="T38" fmla="*/ 1850149 w 2605"/>
              <a:gd name="T39" fmla="*/ 839491 h 2606"/>
              <a:gd name="T40" fmla="*/ 1850149 w 2605"/>
              <a:gd name="T41" fmla="*/ 957947 h 2606"/>
              <a:gd name="T42" fmla="*/ 1850149 w 2605"/>
              <a:gd name="T43" fmla="*/ 964814 h 2606"/>
              <a:gd name="T44" fmla="*/ 1098419 w 2605"/>
              <a:gd name="T45" fmla="*/ 964814 h 2606"/>
              <a:gd name="T46" fmla="*/ 974847 w 2605"/>
              <a:gd name="T47" fmla="*/ 1088420 h 2606"/>
              <a:gd name="T48" fmla="*/ 974847 w 2605"/>
              <a:gd name="T49" fmla="*/ 1843791 h 2606"/>
              <a:gd name="T50" fmla="*/ 955967 w 2605"/>
              <a:gd name="T51" fmla="*/ 1840357 h 2606"/>
              <a:gd name="T52" fmla="*/ 837544 w 2605"/>
              <a:gd name="T53" fmla="*/ 1840357 h 2606"/>
              <a:gd name="T54" fmla="*/ 755163 w 2605"/>
              <a:gd name="T55" fmla="*/ 1757953 h 2606"/>
              <a:gd name="T56" fmla="*/ 755163 w 2605"/>
              <a:gd name="T57" fmla="*/ 1598296 h 2606"/>
              <a:gd name="T58" fmla="*/ 695093 w 2605"/>
              <a:gd name="T59" fmla="*/ 1570827 h 2606"/>
              <a:gd name="T60" fmla="*/ 32609 w 2605"/>
              <a:gd name="T61" fmla="*/ 2181991 h 2606"/>
              <a:gd name="T62" fmla="*/ 32609 w 2605"/>
              <a:gd name="T63" fmla="*/ 2293580 h 2606"/>
              <a:gd name="T64" fmla="*/ 695093 w 2605"/>
              <a:gd name="T65" fmla="*/ 2904743 h 2606"/>
              <a:gd name="T66" fmla="*/ 755163 w 2605"/>
              <a:gd name="T67" fmla="*/ 2877275 h 2606"/>
              <a:gd name="T68" fmla="*/ 755163 w 2605"/>
              <a:gd name="T69" fmla="*/ 2715901 h 2606"/>
              <a:gd name="T70" fmla="*/ 837544 w 2605"/>
              <a:gd name="T71" fmla="*/ 2633497 h 2606"/>
              <a:gd name="T72" fmla="*/ 955967 w 2605"/>
              <a:gd name="T73" fmla="*/ 2633497 h 2606"/>
              <a:gd name="T74" fmla="*/ 974847 w 2605"/>
              <a:gd name="T75" fmla="*/ 2631780 h 2606"/>
              <a:gd name="T76" fmla="*/ 974847 w 2605"/>
              <a:gd name="T77" fmla="*/ 3385434 h 2606"/>
              <a:gd name="T78" fmla="*/ 1098419 w 2605"/>
              <a:gd name="T79" fmla="*/ 3509040 h 2606"/>
              <a:gd name="T80" fmla="*/ 1850149 w 2605"/>
              <a:gd name="T81" fmla="*/ 3509040 h 2606"/>
              <a:gd name="T82" fmla="*/ 1850149 w 2605"/>
              <a:gd name="T83" fmla="*/ 3515907 h 2606"/>
              <a:gd name="T84" fmla="*/ 1850149 w 2605"/>
              <a:gd name="T85" fmla="*/ 3634363 h 2606"/>
              <a:gd name="T86" fmla="*/ 1767767 w 2605"/>
              <a:gd name="T87" fmla="*/ 3716767 h 2606"/>
              <a:gd name="T88" fmla="*/ 1606437 w 2605"/>
              <a:gd name="T89" fmla="*/ 3716767 h 2606"/>
              <a:gd name="T90" fmla="*/ 1578977 w 2605"/>
              <a:gd name="T91" fmla="*/ 3778570 h 2606"/>
              <a:gd name="T92" fmla="*/ 2189972 w 2605"/>
              <a:gd name="T93" fmla="*/ 4441236 h 2606"/>
              <a:gd name="T94" fmla="*/ 2301530 w 2605"/>
              <a:gd name="T95" fmla="*/ 4441236 h 2606"/>
              <a:gd name="T96" fmla="*/ 2912526 w 2605"/>
              <a:gd name="T97" fmla="*/ 3778570 h 2606"/>
              <a:gd name="T98" fmla="*/ 2885065 w 2605"/>
              <a:gd name="T99" fmla="*/ 3716767 h 2606"/>
              <a:gd name="T100" fmla="*/ 2725451 w 2605"/>
              <a:gd name="T101" fmla="*/ 3716767 h 2606"/>
              <a:gd name="T102" fmla="*/ 2643070 w 2605"/>
              <a:gd name="T103" fmla="*/ 3634363 h 2606"/>
              <a:gd name="T104" fmla="*/ 2643070 w 2605"/>
              <a:gd name="T105" fmla="*/ 3515907 h 2606"/>
              <a:gd name="T106" fmla="*/ 2641354 w 2605"/>
              <a:gd name="T107" fmla="*/ 3509040 h 2606"/>
              <a:gd name="T108" fmla="*/ 3394800 w 2605"/>
              <a:gd name="T109" fmla="*/ 3509040 h 2606"/>
              <a:gd name="T110" fmla="*/ 3518372 w 2605"/>
              <a:gd name="T111" fmla="*/ 3385434 h 2606"/>
              <a:gd name="T112" fmla="*/ 3518372 w 2605"/>
              <a:gd name="T113" fmla="*/ 2633497 h 2606"/>
              <a:gd name="T114" fmla="*/ 3633363 w 2605"/>
              <a:gd name="T115" fmla="*/ 2633497 h 2606"/>
              <a:gd name="T116" fmla="*/ 3715744 w 2605"/>
              <a:gd name="T117" fmla="*/ 2715901 h 2606"/>
              <a:gd name="T118" fmla="*/ 3715744 w 2605"/>
              <a:gd name="T119" fmla="*/ 2877275 h 2606"/>
              <a:gd name="T120" fmla="*/ 3775814 w 2605"/>
              <a:gd name="T121" fmla="*/ 2904743 h 2606"/>
              <a:gd name="T122" fmla="*/ 4438298 w 2605"/>
              <a:gd name="T123" fmla="*/ 2293580 h 2606"/>
              <a:gd name="T124" fmla="*/ 4438298 w 2605"/>
              <a:gd name="T125" fmla="*/ 2181991 h 260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605" h="2606">
                <a:moveTo>
                  <a:pt x="2586" y="1271"/>
                </a:moveTo>
                <a:cubicBezTo>
                  <a:pt x="2200" y="915"/>
                  <a:pt x="2200" y="915"/>
                  <a:pt x="2200" y="915"/>
                </a:cubicBezTo>
                <a:cubicBezTo>
                  <a:pt x="2181" y="897"/>
                  <a:pt x="2165" y="904"/>
                  <a:pt x="2165" y="931"/>
                </a:cubicBezTo>
                <a:cubicBezTo>
                  <a:pt x="2165" y="1024"/>
                  <a:pt x="2165" y="1024"/>
                  <a:pt x="2165" y="1024"/>
                </a:cubicBezTo>
                <a:cubicBezTo>
                  <a:pt x="2165" y="1051"/>
                  <a:pt x="2143" y="1072"/>
                  <a:pt x="2117" y="1072"/>
                </a:cubicBezTo>
                <a:cubicBezTo>
                  <a:pt x="2050" y="1072"/>
                  <a:pt x="2050" y="1072"/>
                  <a:pt x="2050" y="1072"/>
                </a:cubicBezTo>
                <a:cubicBezTo>
                  <a:pt x="2050" y="634"/>
                  <a:pt x="2050" y="634"/>
                  <a:pt x="2050" y="634"/>
                </a:cubicBezTo>
                <a:cubicBezTo>
                  <a:pt x="2050" y="595"/>
                  <a:pt x="2017" y="562"/>
                  <a:pt x="1978" y="562"/>
                </a:cubicBezTo>
                <a:cubicBezTo>
                  <a:pt x="1539" y="562"/>
                  <a:pt x="1539" y="562"/>
                  <a:pt x="1539" y="562"/>
                </a:cubicBezTo>
                <a:cubicBezTo>
                  <a:pt x="1539" y="561"/>
                  <a:pt x="1540" y="559"/>
                  <a:pt x="1540" y="558"/>
                </a:cubicBezTo>
                <a:cubicBezTo>
                  <a:pt x="1540" y="489"/>
                  <a:pt x="1540" y="489"/>
                  <a:pt x="1540" y="489"/>
                </a:cubicBezTo>
                <a:cubicBezTo>
                  <a:pt x="1540" y="462"/>
                  <a:pt x="1561" y="441"/>
                  <a:pt x="1588" y="441"/>
                </a:cubicBezTo>
                <a:cubicBezTo>
                  <a:pt x="1681" y="441"/>
                  <a:pt x="1681" y="441"/>
                  <a:pt x="1681" y="441"/>
                </a:cubicBezTo>
                <a:cubicBezTo>
                  <a:pt x="1708" y="441"/>
                  <a:pt x="1715" y="425"/>
                  <a:pt x="1697" y="406"/>
                </a:cubicBezTo>
                <a:cubicBezTo>
                  <a:pt x="1341" y="20"/>
                  <a:pt x="1341" y="20"/>
                  <a:pt x="1341" y="20"/>
                </a:cubicBezTo>
                <a:cubicBezTo>
                  <a:pt x="1323" y="0"/>
                  <a:pt x="1294" y="0"/>
                  <a:pt x="1276" y="20"/>
                </a:cubicBezTo>
                <a:cubicBezTo>
                  <a:pt x="920" y="406"/>
                  <a:pt x="920" y="406"/>
                  <a:pt x="920" y="406"/>
                </a:cubicBezTo>
                <a:cubicBezTo>
                  <a:pt x="903" y="425"/>
                  <a:pt x="910" y="441"/>
                  <a:pt x="936" y="441"/>
                </a:cubicBezTo>
                <a:cubicBezTo>
                  <a:pt x="1030" y="441"/>
                  <a:pt x="1030" y="441"/>
                  <a:pt x="1030" y="441"/>
                </a:cubicBezTo>
                <a:cubicBezTo>
                  <a:pt x="1056" y="441"/>
                  <a:pt x="1078" y="462"/>
                  <a:pt x="1078" y="489"/>
                </a:cubicBezTo>
                <a:cubicBezTo>
                  <a:pt x="1078" y="558"/>
                  <a:pt x="1078" y="558"/>
                  <a:pt x="1078" y="558"/>
                </a:cubicBezTo>
                <a:cubicBezTo>
                  <a:pt x="1078" y="559"/>
                  <a:pt x="1078" y="561"/>
                  <a:pt x="1078" y="562"/>
                </a:cubicBezTo>
                <a:cubicBezTo>
                  <a:pt x="640" y="562"/>
                  <a:pt x="640" y="562"/>
                  <a:pt x="640" y="562"/>
                </a:cubicBezTo>
                <a:cubicBezTo>
                  <a:pt x="600" y="562"/>
                  <a:pt x="568" y="595"/>
                  <a:pt x="568" y="634"/>
                </a:cubicBezTo>
                <a:cubicBezTo>
                  <a:pt x="568" y="1074"/>
                  <a:pt x="568" y="1074"/>
                  <a:pt x="568" y="1074"/>
                </a:cubicBezTo>
                <a:cubicBezTo>
                  <a:pt x="564" y="1073"/>
                  <a:pt x="561" y="1072"/>
                  <a:pt x="557" y="1072"/>
                </a:cubicBezTo>
                <a:cubicBezTo>
                  <a:pt x="488" y="1072"/>
                  <a:pt x="488" y="1072"/>
                  <a:pt x="488" y="1072"/>
                </a:cubicBezTo>
                <a:cubicBezTo>
                  <a:pt x="462" y="1072"/>
                  <a:pt x="440" y="1051"/>
                  <a:pt x="440" y="1024"/>
                </a:cubicBezTo>
                <a:cubicBezTo>
                  <a:pt x="440" y="931"/>
                  <a:pt x="440" y="931"/>
                  <a:pt x="440" y="931"/>
                </a:cubicBezTo>
                <a:cubicBezTo>
                  <a:pt x="440" y="904"/>
                  <a:pt x="424" y="897"/>
                  <a:pt x="405" y="915"/>
                </a:cubicBezTo>
                <a:cubicBezTo>
                  <a:pt x="19" y="1271"/>
                  <a:pt x="19" y="1271"/>
                  <a:pt x="19" y="1271"/>
                </a:cubicBezTo>
                <a:cubicBezTo>
                  <a:pt x="0" y="1289"/>
                  <a:pt x="0" y="1318"/>
                  <a:pt x="19" y="1336"/>
                </a:cubicBezTo>
                <a:cubicBezTo>
                  <a:pt x="405" y="1692"/>
                  <a:pt x="405" y="1692"/>
                  <a:pt x="405" y="1692"/>
                </a:cubicBezTo>
                <a:cubicBezTo>
                  <a:pt x="424" y="1709"/>
                  <a:pt x="440" y="1702"/>
                  <a:pt x="440" y="1676"/>
                </a:cubicBezTo>
                <a:cubicBezTo>
                  <a:pt x="440" y="1582"/>
                  <a:pt x="440" y="1582"/>
                  <a:pt x="440" y="1582"/>
                </a:cubicBezTo>
                <a:cubicBezTo>
                  <a:pt x="440" y="1556"/>
                  <a:pt x="462" y="1534"/>
                  <a:pt x="488" y="1534"/>
                </a:cubicBezTo>
                <a:cubicBezTo>
                  <a:pt x="557" y="1534"/>
                  <a:pt x="557" y="1534"/>
                  <a:pt x="557" y="1534"/>
                </a:cubicBezTo>
                <a:cubicBezTo>
                  <a:pt x="561" y="1534"/>
                  <a:pt x="564" y="1534"/>
                  <a:pt x="568" y="1533"/>
                </a:cubicBezTo>
                <a:cubicBezTo>
                  <a:pt x="568" y="1972"/>
                  <a:pt x="568" y="1972"/>
                  <a:pt x="568" y="1972"/>
                </a:cubicBezTo>
                <a:cubicBezTo>
                  <a:pt x="568" y="2012"/>
                  <a:pt x="600" y="2044"/>
                  <a:pt x="640" y="2044"/>
                </a:cubicBezTo>
                <a:cubicBezTo>
                  <a:pt x="1078" y="2044"/>
                  <a:pt x="1078" y="2044"/>
                  <a:pt x="1078" y="2044"/>
                </a:cubicBezTo>
                <a:cubicBezTo>
                  <a:pt x="1078" y="2046"/>
                  <a:pt x="1078" y="2047"/>
                  <a:pt x="1078" y="2048"/>
                </a:cubicBezTo>
                <a:cubicBezTo>
                  <a:pt x="1078" y="2117"/>
                  <a:pt x="1078" y="2117"/>
                  <a:pt x="1078" y="2117"/>
                </a:cubicBezTo>
                <a:cubicBezTo>
                  <a:pt x="1078" y="2144"/>
                  <a:pt x="1056" y="2165"/>
                  <a:pt x="1030" y="2165"/>
                </a:cubicBezTo>
                <a:cubicBezTo>
                  <a:pt x="936" y="2165"/>
                  <a:pt x="936" y="2165"/>
                  <a:pt x="936" y="2165"/>
                </a:cubicBezTo>
                <a:cubicBezTo>
                  <a:pt x="910" y="2165"/>
                  <a:pt x="903" y="2181"/>
                  <a:pt x="920" y="2201"/>
                </a:cubicBezTo>
                <a:cubicBezTo>
                  <a:pt x="1276" y="2587"/>
                  <a:pt x="1276" y="2587"/>
                  <a:pt x="1276" y="2587"/>
                </a:cubicBezTo>
                <a:cubicBezTo>
                  <a:pt x="1294" y="2606"/>
                  <a:pt x="1323" y="2606"/>
                  <a:pt x="1341" y="2587"/>
                </a:cubicBezTo>
                <a:cubicBezTo>
                  <a:pt x="1697" y="2201"/>
                  <a:pt x="1697" y="2201"/>
                  <a:pt x="1697" y="2201"/>
                </a:cubicBezTo>
                <a:cubicBezTo>
                  <a:pt x="1715" y="2181"/>
                  <a:pt x="1708" y="2165"/>
                  <a:pt x="1681" y="2165"/>
                </a:cubicBezTo>
                <a:cubicBezTo>
                  <a:pt x="1588" y="2165"/>
                  <a:pt x="1588" y="2165"/>
                  <a:pt x="1588" y="2165"/>
                </a:cubicBezTo>
                <a:cubicBezTo>
                  <a:pt x="1561" y="2165"/>
                  <a:pt x="1540" y="2144"/>
                  <a:pt x="1540" y="2117"/>
                </a:cubicBezTo>
                <a:cubicBezTo>
                  <a:pt x="1540" y="2048"/>
                  <a:pt x="1540" y="2048"/>
                  <a:pt x="1540" y="2048"/>
                </a:cubicBezTo>
                <a:cubicBezTo>
                  <a:pt x="1540" y="2047"/>
                  <a:pt x="1539" y="2046"/>
                  <a:pt x="1539" y="2044"/>
                </a:cubicBezTo>
                <a:cubicBezTo>
                  <a:pt x="1978" y="2044"/>
                  <a:pt x="1978" y="2044"/>
                  <a:pt x="1978" y="2044"/>
                </a:cubicBezTo>
                <a:cubicBezTo>
                  <a:pt x="2017" y="2044"/>
                  <a:pt x="2050" y="2012"/>
                  <a:pt x="2050" y="1972"/>
                </a:cubicBezTo>
                <a:cubicBezTo>
                  <a:pt x="2050" y="1534"/>
                  <a:pt x="2050" y="1534"/>
                  <a:pt x="2050" y="1534"/>
                </a:cubicBezTo>
                <a:cubicBezTo>
                  <a:pt x="2117" y="1534"/>
                  <a:pt x="2117" y="1534"/>
                  <a:pt x="2117" y="1534"/>
                </a:cubicBezTo>
                <a:cubicBezTo>
                  <a:pt x="2143" y="1534"/>
                  <a:pt x="2165" y="1556"/>
                  <a:pt x="2165" y="1582"/>
                </a:cubicBezTo>
                <a:cubicBezTo>
                  <a:pt x="2165" y="1676"/>
                  <a:pt x="2165" y="1676"/>
                  <a:pt x="2165" y="1676"/>
                </a:cubicBezTo>
                <a:cubicBezTo>
                  <a:pt x="2165" y="1702"/>
                  <a:pt x="2181" y="1709"/>
                  <a:pt x="2200" y="1692"/>
                </a:cubicBezTo>
                <a:cubicBezTo>
                  <a:pt x="2586" y="1336"/>
                  <a:pt x="2586" y="1336"/>
                  <a:pt x="2586" y="1336"/>
                </a:cubicBezTo>
                <a:cubicBezTo>
                  <a:pt x="2605" y="1318"/>
                  <a:pt x="2605" y="1289"/>
                  <a:pt x="2586" y="1271"/>
                </a:cubicBezTo>
                <a:close/>
              </a:path>
            </a:pathLst>
          </a:custGeom>
          <a:solidFill>
            <a:srgbClr val="6F8183"/>
          </a:solidFill>
          <a:ln>
            <a:noFill/>
          </a:ln>
        </p:spPr>
        <p:txBody>
          <a:bodyPr/>
          <a:lstStyle/>
          <a:p>
            <a:pPr marL="0" marR="0" lvl="0" indent="0" defTabSz="1828434" eaLnBrk="1" fontAlgn="auto" latinLnBrk="0" hangingPunct="1">
              <a:spcBef>
                <a:spcPts val="0"/>
              </a:spcBef>
              <a:spcAft>
                <a:spcPts val="0"/>
              </a:spcAft>
              <a:buClrTx/>
              <a:buSzTx/>
              <a:buFontTx/>
              <a:buNone/>
              <a:tabLst/>
              <a:defRPr/>
            </a:pPr>
            <a:endParaRPr kumimoji="0" lang="en-ID" sz="2800" b="0" i="0" u="none" strike="noStrike" kern="0" cap="none" spc="0" normalizeH="0" baseline="0" noProof="0" dirty="0">
              <a:ln>
                <a:noFill/>
              </a:ln>
              <a:solidFill>
                <a:srgbClr val="000000"/>
              </a:solidFill>
              <a:effectLst/>
              <a:uLnTx/>
              <a:uFillTx/>
              <a:latin typeface="Roboto Light" panose="02000000000000000000" pitchFamily="2" charset="0"/>
            </a:endParaRPr>
          </a:p>
        </p:txBody>
      </p:sp>
      <p:sp>
        <p:nvSpPr>
          <p:cNvPr id="20" name="Freeform 6">
            <a:extLst>
              <a:ext uri="{FF2B5EF4-FFF2-40B4-BE49-F238E27FC236}">
                <a16:creationId xmlns:a16="http://schemas.microsoft.com/office/drawing/2014/main" id="{08E3CDB5-6EC0-4BC1-8462-DD7F4663B92B}"/>
              </a:ext>
            </a:extLst>
          </p:cNvPr>
          <p:cNvSpPr>
            <a:spLocks/>
          </p:cNvSpPr>
          <p:nvPr/>
        </p:nvSpPr>
        <p:spPr bwMode="auto">
          <a:xfrm>
            <a:off x="1132954" y="2032277"/>
            <a:ext cx="3774414" cy="2119735"/>
          </a:xfrm>
          <a:custGeom>
            <a:avLst/>
            <a:gdLst>
              <a:gd name="T0" fmla="*/ 2626806 w 2842"/>
              <a:gd name="T1" fmla="*/ 2422601 h 1411"/>
              <a:gd name="T2" fmla="*/ 2664552 w 2842"/>
              <a:gd name="T3" fmla="*/ 2355640 h 1411"/>
              <a:gd name="T4" fmla="*/ 3326830 w 2842"/>
              <a:gd name="T5" fmla="*/ 1746127 h 1411"/>
              <a:gd name="T6" fmla="*/ 3393744 w 2842"/>
              <a:gd name="T7" fmla="*/ 1715222 h 1411"/>
              <a:gd name="T8" fmla="*/ 3467521 w 2842"/>
              <a:gd name="T9" fmla="*/ 1807937 h 1411"/>
              <a:gd name="T10" fmla="*/ 3467521 w 2842"/>
              <a:gd name="T11" fmla="*/ 1967612 h 1411"/>
              <a:gd name="T12" fmla="*/ 3501836 w 2842"/>
              <a:gd name="T13" fmla="*/ 2001951 h 1411"/>
              <a:gd name="T14" fmla="*/ 3591055 w 2842"/>
              <a:gd name="T15" fmla="*/ 2001951 h 1411"/>
              <a:gd name="T16" fmla="*/ 3591055 w 2842"/>
              <a:gd name="T17" fmla="*/ 1298006 h 1411"/>
              <a:gd name="T18" fmla="*/ 3762629 w 2842"/>
              <a:gd name="T19" fmla="*/ 1126312 h 1411"/>
              <a:gd name="T20" fmla="*/ 4466085 w 2842"/>
              <a:gd name="T21" fmla="*/ 1126312 h 1411"/>
              <a:gd name="T22" fmla="*/ 4466085 w 2842"/>
              <a:gd name="T23" fmla="*/ 1049050 h 1411"/>
              <a:gd name="T24" fmla="*/ 4431770 w 2842"/>
              <a:gd name="T25" fmla="*/ 1014711 h 1411"/>
              <a:gd name="T26" fmla="*/ 4270490 w 2842"/>
              <a:gd name="T27" fmla="*/ 1014711 h 1411"/>
              <a:gd name="T28" fmla="*/ 4184703 w 2842"/>
              <a:gd name="T29" fmla="*/ 968354 h 1411"/>
              <a:gd name="T30" fmla="*/ 4208723 w 2842"/>
              <a:gd name="T31" fmla="*/ 873922 h 1411"/>
              <a:gd name="T32" fmla="*/ 4817813 w 2842"/>
              <a:gd name="T33" fmla="*/ 211184 h 1411"/>
              <a:gd name="T34" fmla="*/ 4876148 w 2842"/>
              <a:gd name="T35" fmla="*/ 175128 h 1411"/>
              <a:gd name="T36" fmla="*/ 4876148 w 2842"/>
              <a:gd name="T37" fmla="*/ 0 h 1411"/>
              <a:gd name="T38" fmla="*/ 123534 w 2842"/>
              <a:gd name="T39" fmla="*/ 0 h 1411"/>
              <a:gd name="T40" fmla="*/ 0 w 2842"/>
              <a:gd name="T41" fmla="*/ 123620 h 1411"/>
              <a:gd name="T42" fmla="*/ 0 w 2842"/>
              <a:gd name="T43" fmla="*/ 2422601 h 1411"/>
              <a:gd name="T44" fmla="*/ 2626806 w 2842"/>
              <a:gd name="T45" fmla="*/ 2422601 h 141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842" h="1411">
                <a:moveTo>
                  <a:pt x="1531" y="1411"/>
                </a:moveTo>
                <a:cubicBezTo>
                  <a:pt x="1534" y="1396"/>
                  <a:pt x="1542" y="1383"/>
                  <a:pt x="1553" y="1372"/>
                </a:cubicBezTo>
                <a:cubicBezTo>
                  <a:pt x="1939" y="1017"/>
                  <a:pt x="1939" y="1017"/>
                  <a:pt x="1939" y="1017"/>
                </a:cubicBezTo>
                <a:cubicBezTo>
                  <a:pt x="1952" y="1005"/>
                  <a:pt x="1965" y="999"/>
                  <a:pt x="1978" y="999"/>
                </a:cubicBezTo>
                <a:cubicBezTo>
                  <a:pt x="1999" y="999"/>
                  <a:pt x="2021" y="1016"/>
                  <a:pt x="2021" y="1053"/>
                </a:cubicBezTo>
                <a:cubicBezTo>
                  <a:pt x="2021" y="1146"/>
                  <a:pt x="2021" y="1146"/>
                  <a:pt x="2021" y="1146"/>
                </a:cubicBezTo>
                <a:cubicBezTo>
                  <a:pt x="2021" y="1157"/>
                  <a:pt x="2030" y="1166"/>
                  <a:pt x="2041" y="1166"/>
                </a:cubicBezTo>
                <a:cubicBezTo>
                  <a:pt x="2093" y="1166"/>
                  <a:pt x="2093" y="1166"/>
                  <a:pt x="2093" y="1166"/>
                </a:cubicBezTo>
                <a:cubicBezTo>
                  <a:pt x="2093" y="756"/>
                  <a:pt x="2093" y="756"/>
                  <a:pt x="2093" y="756"/>
                </a:cubicBezTo>
                <a:cubicBezTo>
                  <a:pt x="2093" y="701"/>
                  <a:pt x="2137" y="656"/>
                  <a:pt x="2193" y="656"/>
                </a:cubicBezTo>
                <a:cubicBezTo>
                  <a:pt x="2603" y="656"/>
                  <a:pt x="2603" y="656"/>
                  <a:pt x="2603" y="656"/>
                </a:cubicBezTo>
                <a:cubicBezTo>
                  <a:pt x="2603" y="611"/>
                  <a:pt x="2603" y="611"/>
                  <a:pt x="2603" y="611"/>
                </a:cubicBezTo>
                <a:cubicBezTo>
                  <a:pt x="2603" y="600"/>
                  <a:pt x="2594" y="591"/>
                  <a:pt x="2583" y="591"/>
                </a:cubicBezTo>
                <a:cubicBezTo>
                  <a:pt x="2489" y="591"/>
                  <a:pt x="2489" y="591"/>
                  <a:pt x="2489" y="591"/>
                </a:cubicBezTo>
                <a:cubicBezTo>
                  <a:pt x="2455" y="591"/>
                  <a:pt x="2443" y="572"/>
                  <a:pt x="2439" y="564"/>
                </a:cubicBezTo>
                <a:cubicBezTo>
                  <a:pt x="2435" y="556"/>
                  <a:pt x="2430" y="534"/>
                  <a:pt x="2453" y="509"/>
                </a:cubicBezTo>
                <a:cubicBezTo>
                  <a:pt x="2808" y="123"/>
                  <a:pt x="2808" y="123"/>
                  <a:pt x="2808" y="123"/>
                </a:cubicBezTo>
                <a:cubicBezTo>
                  <a:pt x="2818" y="113"/>
                  <a:pt x="2829" y="106"/>
                  <a:pt x="2842" y="102"/>
                </a:cubicBezTo>
                <a:cubicBezTo>
                  <a:pt x="2842" y="0"/>
                  <a:pt x="2842" y="0"/>
                  <a:pt x="2842" y="0"/>
                </a:cubicBezTo>
                <a:cubicBezTo>
                  <a:pt x="72" y="0"/>
                  <a:pt x="72" y="0"/>
                  <a:pt x="72" y="0"/>
                </a:cubicBezTo>
                <a:cubicBezTo>
                  <a:pt x="32" y="0"/>
                  <a:pt x="0" y="33"/>
                  <a:pt x="0" y="72"/>
                </a:cubicBezTo>
                <a:cubicBezTo>
                  <a:pt x="0" y="1411"/>
                  <a:pt x="0" y="1411"/>
                  <a:pt x="0" y="1411"/>
                </a:cubicBezTo>
                <a:lnTo>
                  <a:pt x="1531" y="1411"/>
                </a:lnTo>
                <a:close/>
              </a:path>
            </a:pathLst>
          </a:custGeom>
          <a:solidFill>
            <a:srgbClr val="3E67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1828434" eaLnBrk="1" fontAlgn="auto" latinLnBrk="0" hangingPunct="1">
              <a:spcBef>
                <a:spcPts val="0"/>
              </a:spcBef>
              <a:spcAft>
                <a:spcPts val="0"/>
              </a:spcAft>
              <a:buClrTx/>
              <a:buSzTx/>
              <a:buFontTx/>
              <a:buNone/>
              <a:tabLst/>
              <a:defRPr/>
            </a:pPr>
            <a:endParaRPr kumimoji="0" lang="en-ID" sz="2800" b="0" i="0" u="none" strike="noStrike" kern="0" cap="none" spc="0" normalizeH="0" baseline="0" noProof="0" dirty="0">
              <a:ln>
                <a:noFill/>
              </a:ln>
              <a:solidFill>
                <a:srgbClr val="000000"/>
              </a:solidFill>
              <a:effectLst/>
              <a:uLnTx/>
              <a:uFillTx/>
              <a:latin typeface="Roboto Light" panose="02000000000000000000" pitchFamily="2" charset="0"/>
            </a:endParaRPr>
          </a:p>
        </p:txBody>
      </p:sp>
      <p:sp>
        <p:nvSpPr>
          <p:cNvPr id="21" name="Freeform 7">
            <a:extLst>
              <a:ext uri="{FF2B5EF4-FFF2-40B4-BE49-F238E27FC236}">
                <a16:creationId xmlns:a16="http://schemas.microsoft.com/office/drawing/2014/main" id="{7CA02F16-1080-4CCD-9971-6C0AE6C7F3C9}"/>
              </a:ext>
            </a:extLst>
          </p:cNvPr>
          <p:cNvSpPr>
            <a:spLocks/>
          </p:cNvSpPr>
          <p:nvPr/>
        </p:nvSpPr>
        <p:spPr bwMode="auto">
          <a:xfrm>
            <a:off x="4945468" y="2032277"/>
            <a:ext cx="3773185" cy="2119735"/>
          </a:xfrm>
          <a:custGeom>
            <a:avLst/>
            <a:gdLst>
              <a:gd name="T0" fmla="*/ 0 w 2841"/>
              <a:gd name="T1" fmla="*/ 100 h 1411"/>
              <a:gd name="T2" fmla="*/ 45 w 2841"/>
              <a:gd name="T3" fmla="*/ 123 h 1411"/>
              <a:gd name="T4" fmla="*/ 400 w 2841"/>
              <a:gd name="T5" fmla="*/ 509 h 1411"/>
              <a:gd name="T6" fmla="*/ 414 w 2841"/>
              <a:gd name="T7" fmla="*/ 564 h 1411"/>
              <a:gd name="T8" fmla="*/ 364 w 2841"/>
              <a:gd name="T9" fmla="*/ 591 h 1411"/>
              <a:gd name="T10" fmla="*/ 271 w 2841"/>
              <a:gd name="T11" fmla="*/ 591 h 1411"/>
              <a:gd name="T12" fmla="*/ 251 w 2841"/>
              <a:gd name="T13" fmla="*/ 611 h 1411"/>
              <a:gd name="T14" fmla="*/ 251 w 2841"/>
              <a:gd name="T15" fmla="*/ 656 h 1411"/>
              <a:gd name="T16" fmla="*/ 661 w 2841"/>
              <a:gd name="T17" fmla="*/ 656 h 1411"/>
              <a:gd name="T18" fmla="*/ 761 w 2841"/>
              <a:gd name="T19" fmla="*/ 756 h 1411"/>
              <a:gd name="T20" fmla="*/ 761 w 2841"/>
              <a:gd name="T21" fmla="*/ 1166 h 1411"/>
              <a:gd name="T22" fmla="*/ 800 w 2841"/>
              <a:gd name="T23" fmla="*/ 1166 h 1411"/>
              <a:gd name="T24" fmla="*/ 820 w 2841"/>
              <a:gd name="T25" fmla="*/ 1146 h 1411"/>
              <a:gd name="T26" fmla="*/ 820 w 2841"/>
              <a:gd name="T27" fmla="*/ 1053 h 1411"/>
              <a:gd name="T28" fmla="*/ 863 w 2841"/>
              <a:gd name="T29" fmla="*/ 999 h 1411"/>
              <a:gd name="T30" fmla="*/ 902 w 2841"/>
              <a:gd name="T31" fmla="*/ 1017 h 1411"/>
              <a:gd name="T32" fmla="*/ 1288 w 2841"/>
              <a:gd name="T33" fmla="*/ 1372 h 1411"/>
              <a:gd name="T34" fmla="*/ 1310 w 2841"/>
              <a:gd name="T35" fmla="*/ 1411 h 1411"/>
              <a:gd name="T36" fmla="*/ 2841 w 2841"/>
              <a:gd name="T37" fmla="*/ 1411 h 1411"/>
              <a:gd name="T38" fmla="*/ 2841 w 2841"/>
              <a:gd name="T39" fmla="*/ 72 h 1411"/>
              <a:gd name="T40" fmla="*/ 2769 w 2841"/>
              <a:gd name="T41" fmla="*/ 0 h 1411"/>
              <a:gd name="T42" fmla="*/ 0 w 2841"/>
              <a:gd name="T43" fmla="*/ 0 h 1411"/>
              <a:gd name="T44" fmla="*/ 0 w 2841"/>
              <a:gd name="T45" fmla="*/ 100 h 1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41" h="1411">
                <a:moveTo>
                  <a:pt x="0" y="100"/>
                </a:moveTo>
                <a:cubicBezTo>
                  <a:pt x="17" y="102"/>
                  <a:pt x="33" y="110"/>
                  <a:pt x="45" y="123"/>
                </a:cubicBezTo>
                <a:cubicBezTo>
                  <a:pt x="400" y="509"/>
                  <a:pt x="400" y="509"/>
                  <a:pt x="400" y="509"/>
                </a:cubicBezTo>
                <a:cubicBezTo>
                  <a:pt x="424" y="534"/>
                  <a:pt x="418" y="556"/>
                  <a:pt x="414" y="564"/>
                </a:cubicBezTo>
                <a:cubicBezTo>
                  <a:pt x="411" y="572"/>
                  <a:pt x="399" y="591"/>
                  <a:pt x="364" y="591"/>
                </a:cubicBezTo>
                <a:cubicBezTo>
                  <a:pt x="271" y="591"/>
                  <a:pt x="271" y="591"/>
                  <a:pt x="271" y="591"/>
                </a:cubicBezTo>
                <a:cubicBezTo>
                  <a:pt x="260" y="591"/>
                  <a:pt x="251" y="600"/>
                  <a:pt x="251" y="611"/>
                </a:cubicBezTo>
                <a:cubicBezTo>
                  <a:pt x="251" y="656"/>
                  <a:pt x="251" y="656"/>
                  <a:pt x="251" y="656"/>
                </a:cubicBezTo>
                <a:cubicBezTo>
                  <a:pt x="661" y="656"/>
                  <a:pt x="661" y="656"/>
                  <a:pt x="661" y="656"/>
                </a:cubicBezTo>
                <a:cubicBezTo>
                  <a:pt x="716" y="656"/>
                  <a:pt x="761" y="701"/>
                  <a:pt x="761" y="756"/>
                </a:cubicBezTo>
                <a:cubicBezTo>
                  <a:pt x="761" y="1166"/>
                  <a:pt x="761" y="1166"/>
                  <a:pt x="761" y="1166"/>
                </a:cubicBezTo>
                <a:cubicBezTo>
                  <a:pt x="800" y="1166"/>
                  <a:pt x="800" y="1166"/>
                  <a:pt x="800" y="1166"/>
                </a:cubicBezTo>
                <a:cubicBezTo>
                  <a:pt x="811" y="1166"/>
                  <a:pt x="820" y="1157"/>
                  <a:pt x="820" y="1146"/>
                </a:cubicBezTo>
                <a:cubicBezTo>
                  <a:pt x="820" y="1053"/>
                  <a:pt x="820" y="1053"/>
                  <a:pt x="820" y="1053"/>
                </a:cubicBezTo>
                <a:cubicBezTo>
                  <a:pt x="820" y="1016"/>
                  <a:pt x="842" y="999"/>
                  <a:pt x="863" y="999"/>
                </a:cubicBezTo>
                <a:cubicBezTo>
                  <a:pt x="877" y="999"/>
                  <a:pt x="890" y="1005"/>
                  <a:pt x="902" y="1017"/>
                </a:cubicBezTo>
                <a:cubicBezTo>
                  <a:pt x="1288" y="1372"/>
                  <a:pt x="1288" y="1372"/>
                  <a:pt x="1288" y="1372"/>
                </a:cubicBezTo>
                <a:cubicBezTo>
                  <a:pt x="1300" y="1383"/>
                  <a:pt x="1307" y="1396"/>
                  <a:pt x="1310" y="1411"/>
                </a:cubicBezTo>
                <a:cubicBezTo>
                  <a:pt x="2841" y="1411"/>
                  <a:pt x="2841" y="1411"/>
                  <a:pt x="2841" y="1411"/>
                </a:cubicBezTo>
                <a:cubicBezTo>
                  <a:pt x="2841" y="72"/>
                  <a:pt x="2841" y="72"/>
                  <a:pt x="2841" y="72"/>
                </a:cubicBezTo>
                <a:cubicBezTo>
                  <a:pt x="2841" y="33"/>
                  <a:pt x="2809" y="0"/>
                  <a:pt x="2769" y="0"/>
                </a:cubicBezTo>
                <a:cubicBezTo>
                  <a:pt x="0" y="0"/>
                  <a:pt x="0" y="0"/>
                  <a:pt x="0" y="0"/>
                </a:cubicBezTo>
                <a:lnTo>
                  <a:pt x="0" y="100"/>
                </a:lnTo>
                <a:close/>
              </a:path>
            </a:pathLst>
          </a:custGeom>
          <a:solidFill>
            <a:srgbClr val="5D739A"/>
          </a:solidFill>
          <a:ln>
            <a:noFill/>
          </a:ln>
        </p:spPr>
        <p:txBody>
          <a:bodyPr/>
          <a:lstStyle/>
          <a:p>
            <a:pPr marL="0" marR="0" lvl="0" indent="0" defTabSz="1828434" eaLnBrk="1" fontAlgn="auto" latinLnBrk="0" hangingPunct="1">
              <a:spcBef>
                <a:spcPts val="0"/>
              </a:spcBef>
              <a:spcAft>
                <a:spcPts val="0"/>
              </a:spcAft>
              <a:buClrTx/>
              <a:buSzTx/>
              <a:buFontTx/>
              <a:buNone/>
              <a:tabLst/>
              <a:defRPr/>
            </a:pPr>
            <a:endParaRPr kumimoji="0" lang="id-ID" sz="2800" b="0" i="0" u="none" strike="noStrike" kern="0" cap="none" spc="0" normalizeH="0" baseline="0" noProof="0" dirty="0">
              <a:ln>
                <a:noFill/>
              </a:ln>
              <a:solidFill>
                <a:srgbClr val="000000"/>
              </a:solidFill>
              <a:effectLst/>
              <a:uLnTx/>
              <a:uFillTx/>
              <a:latin typeface="Roboto Light" panose="02000000000000000000" pitchFamily="2" charset="0"/>
            </a:endParaRPr>
          </a:p>
        </p:txBody>
      </p:sp>
      <p:sp>
        <p:nvSpPr>
          <p:cNvPr id="22" name="Freeform 8">
            <a:extLst>
              <a:ext uri="{FF2B5EF4-FFF2-40B4-BE49-F238E27FC236}">
                <a16:creationId xmlns:a16="http://schemas.microsoft.com/office/drawing/2014/main" id="{51E2096B-15B8-4BA7-AA85-0E94FB76C263}"/>
              </a:ext>
            </a:extLst>
          </p:cNvPr>
          <p:cNvSpPr>
            <a:spLocks/>
          </p:cNvSpPr>
          <p:nvPr/>
        </p:nvSpPr>
        <p:spPr bwMode="auto">
          <a:xfrm>
            <a:off x="4945468" y="4193684"/>
            <a:ext cx="3773185" cy="2119735"/>
          </a:xfrm>
          <a:custGeom>
            <a:avLst/>
            <a:gdLst>
              <a:gd name="T0" fmla="*/ 1310 w 2841"/>
              <a:gd name="T1" fmla="*/ 0 h 1411"/>
              <a:gd name="T2" fmla="*/ 1288 w 2841"/>
              <a:gd name="T3" fmla="*/ 39 h 1411"/>
              <a:gd name="T4" fmla="*/ 902 w 2841"/>
              <a:gd name="T5" fmla="*/ 395 h 1411"/>
              <a:gd name="T6" fmla="*/ 863 w 2841"/>
              <a:gd name="T7" fmla="*/ 412 h 1411"/>
              <a:gd name="T8" fmla="*/ 863 w 2841"/>
              <a:gd name="T9" fmla="*/ 412 h 1411"/>
              <a:gd name="T10" fmla="*/ 820 w 2841"/>
              <a:gd name="T11" fmla="*/ 359 h 1411"/>
              <a:gd name="T12" fmla="*/ 820 w 2841"/>
              <a:gd name="T13" fmla="*/ 265 h 1411"/>
              <a:gd name="T14" fmla="*/ 800 w 2841"/>
              <a:gd name="T15" fmla="*/ 245 h 1411"/>
              <a:gd name="T16" fmla="*/ 761 w 2841"/>
              <a:gd name="T17" fmla="*/ 245 h 1411"/>
              <a:gd name="T18" fmla="*/ 761 w 2841"/>
              <a:gd name="T19" fmla="*/ 655 h 1411"/>
              <a:gd name="T20" fmla="*/ 661 w 2841"/>
              <a:gd name="T21" fmla="*/ 755 h 1411"/>
              <a:gd name="T22" fmla="*/ 251 w 2841"/>
              <a:gd name="T23" fmla="*/ 755 h 1411"/>
              <a:gd name="T24" fmla="*/ 251 w 2841"/>
              <a:gd name="T25" fmla="*/ 800 h 1411"/>
              <a:gd name="T26" fmla="*/ 271 w 2841"/>
              <a:gd name="T27" fmla="*/ 820 h 1411"/>
              <a:gd name="T28" fmla="*/ 364 w 2841"/>
              <a:gd name="T29" fmla="*/ 820 h 1411"/>
              <a:gd name="T30" fmla="*/ 414 w 2841"/>
              <a:gd name="T31" fmla="*/ 847 h 1411"/>
              <a:gd name="T32" fmla="*/ 400 w 2841"/>
              <a:gd name="T33" fmla="*/ 903 h 1411"/>
              <a:gd name="T34" fmla="*/ 45 w 2841"/>
              <a:gd name="T35" fmla="*/ 1288 h 1411"/>
              <a:gd name="T36" fmla="*/ 0 w 2841"/>
              <a:gd name="T37" fmla="*/ 1312 h 1411"/>
              <a:gd name="T38" fmla="*/ 0 w 2841"/>
              <a:gd name="T39" fmla="*/ 1411 h 1411"/>
              <a:gd name="T40" fmla="*/ 2769 w 2841"/>
              <a:gd name="T41" fmla="*/ 1411 h 1411"/>
              <a:gd name="T42" fmla="*/ 2841 w 2841"/>
              <a:gd name="T43" fmla="*/ 1339 h 1411"/>
              <a:gd name="T44" fmla="*/ 2841 w 2841"/>
              <a:gd name="T45" fmla="*/ 0 h 1411"/>
              <a:gd name="T46" fmla="*/ 1310 w 2841"/>
              <a:gd name="T47" fmla="*/ 0 h 1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41" h="1411">
                <a:moveTo>
                  <a:pt x="1310" y="0"/>
                </a:moveTo>
                <a:cubicBezTo>
                  <a:pt x="1307" y="15"/>
                  <a:pt x="1300" y="29"/>
                  <a:pt x="1288" y="39"/>
                </a:cubicBezTo>
                <a:cubicBezTo>
                  <a:pt x="902" y="395"/>
                  <a:pt x="902" y="395"/>
                  <a:pt x="902" y="395"/>
                </a:cubicBezTo>
                <a:cubicBezTo>
                  <a:pt x="890" y="407"/>
                  <a:pt x="877" y="412"/>
                  <a:pt x="863" y="412"/>
                </a:cubicBezTo>
                <a:cubicBezTo>
                  <a:pt x="863" y="412"/>
                  <a:pt x="863" y="412"/>
                  <a:pt x="863" y="412"/>
                </a:cubicBezTo>
                <a:cubicBezTo>
                  <a:pt x="842" y="412"/>
                  <a:pt x="820" y="396"/>
                  <a:pt x="820" y="359"/>
                </a:cubicBezTo>
                <a:cubicBezTo>
                  <a:pt x="820" y="265"/>
                  <a:pt x="820" y="265"/>
                  <a:pt x="820" y="265"/>
                </a:cubicBezTo>
                <a:cubicBezTo>
                  <a:pt x="820" y="254"/>
                  <a:pt x="811" y="245"/>
                  <a:pt x="800" y="245"/>
                </a:cubicBezTo>
                <a:cubicBezTo>
                  <a:pt x="761" y="245"/>
                  <a:pt x="761" y="245"/>
                  <a:pt x="761" y="245"/>
                </a:cubicBezTo>
                <a:cubicBezTo>
                  <a:pt x="761" y="655"/>
                  <a:pt x="761" y="655"/>
                  <a:pt x="761" y="655"/>
                </a:cubicBezTo>
                <a:cubicBezTo>
                  <a:pt x="761" y="710"/>
                  <a:pt x="716" y="755"/>
                  <a:pt x="661" y="755"/>
                </a:cubicBezTo>
                <a:cubicBezTo>
                  <a:pt x="251" y="755"/>
                  <a:pt x="251" y="755"/>
                  <a:pt x="251" y="755"/>
                </a:cubicBezTo>
                <a:cubicBezTo>
                  <a:pt x="251" y="800"/>
                  <a:pt x="251" y="800"/>
                  <a:pt x="251" y="800"/>
                </a:cubicBezTo>
                <a:cubicBezTo>
                  <a:pt x="251" y="811"/>
                  <a:pt x="260" y="820"/>
                  <a:pt x="271" y="820"/>
                </a:cubicBezTo>
                <a:cubicBezTo>
                  <a:pt x="364" y="820"/>
                  <a:pt x="364" y="820"/>
                  <a:pt x="364" y="820"/>
                </a:cubicBezTo>
                <a:cubicBezTo>
                  <a:pt x="399" y="820"/>
                  <a:pt x="411" y="839"/>
                  <a:pt x="414" y="847"/>
                </a:cubicBezTo>
                <a:cubicBezTo>
                  <a:pt x="418" y="856"/>
                  <a:pt x="424" y="877"/>
                  <a:pt x="400" y="903"/>
                </a:cubicBezTo>
                <a:cubicBezTo>
                  <a:pt x="45" y="1288"/>
                  <a:pt x="45" y="1288"/>
                  <a:pt x="45" y="1288"/>
                </a:cubicBezTo>
                <a:cubicBezTo>
                  <a:pt x="33" y="1302"/>
                  <a:pt x="17" y="1310"/>
                  <a:pt x="0" y="1312"/>
                </a:cubicBezTo>
                <a:cubicBezTo>
                  <a:pt x="0" y="1411"/>
                  <a:pt x="0" y="1411"/>
                  <a:pt x="0" y="1411"/>
                </a:cubicBezTo>
                <a:cubicBezTo>
                  <a:pt x="2769" y="1411"/>
                  <a:pt x="2769" y="1411"/>
                  <a:pt x="2769" y="1411"/>
                </a:cubicBezTo>
                <a:cubicBezTo>
                  <a:pt x="2809" y="1411"/>
                  <a:pt x="2841" y="1378"/>
                  <a:pt x="2841" y="1339"/>
                </a:cubicBezTo>
                <a:cubicBezTo>
                  <a:pt x="2841" y="0"/>
                  <a:pt x="2841" y="0"/>
                  <a:pt x="2841" y="0"/>
                </a:cubicBezTo>
                <a:lnTo>
                  <a:pt x="1310" y="0"/>
                </a:lnTo>
                <a:close/>
              </a:path>
            </a:pathLst>
          </a:custGeom>
          <a:solidFill>
            <a:srgbClr val="6997AF"/>
          </a:solidFill>
          <a:ln>
            <a:noFill/>
          </a:ln>
        </p:spPr>
        <p:txBody>
          <a:bodyPr/>
          <a:lstStyle/>
          <a:p>
            <a:pPr marL="0" marR="0" lvl="0" indent="0" defTabSz="1828434" eaLnBrk="1" fontAlgn="auto" latinLnBrk="0" hangingPunct="1">
              <a:spcBef>
                <a:spcPts val="0"/>
              </a:spcBef>
              <a:spcAft>
                <a:spcPts val="0"/>
              </a:spcAft>
              <a:buClrTx/>
              <a:buSzTx/>
              <a:buFontTx/>
              <a:buNone/>
              <a:tabLst/>
              <a:defRPr/>
            </a:pPr>
            <a:endParaRPr kumimoji="0" lang="id-ID" sz="2800" b="0" i="0" u="none" strike="noStrike" kern="0" cap="none" spc="0" normalizeH="0" baseline="0" noProof="0" dirty="0">
              <a:ln>
                <a:noFill/>
              </a:ln>
              <a:solidFill>
                <a:srgbClr val="000000"/>
              </a:solidFill>
              <a:effectLst/>
              <a:uLnTx/>
              <a:uFillTx/>
              <a:latin typeface="Roboto Light" panose="02000000000000000000" pitchFamily="2" charset="0"/>
            </a:endParaRPr>
          </a:p>
        </p:txBody>
      </p:sp>
      <p:sp>
        <p:nvSpPr>
          <p:cNvPr id="23" name="Freeform 9">
            <a:extLst>
              <a:ext uri="{FF2B5EF4-FFF2-40B4-BE49-F238E27FC236}">
                <a16:creationId xmlns:a16="http://schemas.microsoft.com/office/drawing/2014/main" id="{0D29A003-885A-41C7-B8C8-C6062AB7352D}"/>
              </a:ext>
            </a:extLst>
          </p:cNvPr>
          <p:cNvSpPr>
            <a:spLocks/>
          </p:cNvSpPr>
          <p:nvPr/>
        </p:nvSpPr>
        <p:spPr bwMode="auto">
          <a:xfrm>
            <a:off x="1132954" y="4193684"/>
            <a:ext cx="3774414" cy="2119735"/>
          </a:xfrm>
          <a:custGeom>
            <a:avLst/>
            <a:gdLst>
              <a:gd name="T0" fmla="*/ 2842 w 2842"/>
              <a:gd name="T1" fmla="*/ 1309 h 1411"/>
              <a:gd name="T2" fmla="*/ 2808 w 2842"/>
              <a:gd name="T3" fmla="*/ 1288 h 1411"/>
              <a:gd name="T4" fmla="*/ 2453 w 2842"/>
              <a:gd name="T5" fmla="*/ 903 h 1411"/>
              <a:gd name="T6" fmla="*/ 2439 w 2842"/>
              <a:gd name="T7" fmla="*/ 847 h 1411"/>
              <a:gd name="T8" fmla="*/ 2489 w 2842"/>
              <a:gd name="T9" fmla="*/ 820 h 1411"/>
              <a:gd name="T10" fmla="*/ 2583 w 2842"/>
              <a:gd name="T11" fmla="*/ 820 h 1411"/>
              <a:gd name="T12" fmla="*/ 2603 w 2842"/>
              <a:gd name="T13" fmla="*/ 800 h 1411"/>
              <a:gd name="T14" fmla="*/ 2603 w 2842"/>
              <a:gd name="T15" fmla="*/ 755 h 1411"/>
              <a:gd name="T16" fmla="*/ 2193 w 2842"/>
              <a:gd name="T17" fmla="*/ 755 h 1411"/>
              <a:gd name="T18" fmla="*/ 2093 w 2842"/>
              <a:gd name="T19" fmla="*/ 655 h 1411"/>
              <a:gd name="T20" fmla="*/ 2093 w 2842"/>
              <a:gd name="T21" fmla="*/ 245 h 1411"/>
              <a:gd name="T22" fmla="*/ 2041 w 2842"/>
              <a:gd name="T23" fmla="*/ 245 h 1411"/>
              <a:gd name="T24" fmla="*/ 2021 w 2842"/>
              <a:gd name="T25" fmla="*/ 265 h 1411"/>
              <a:gd name="T26" fmla="*/ 2021 w 2842"/>
              <a:gd name="T27" fmla="*/ 359 h 1411"/>
              <a:gd name="T28" fmla="*/ 1978 w 2842"/>
              <a:gd name="T29" fmla="*/ 412 h 1411"/>
              <a:gd name="T30" fmla="*/ 1939 w 2842"/>
              <a:gd name="T31" fmla="*/ 395 h 1411"/>
              <a:gd name="T32" fmla="*/ 1553 w 2842"/>
              <a:gd name="T33" fmla="*/ 39 h 1411"/>
              <a:gd name="T34" fmla="*/ 1531 w 2842"/>
              <a:gd name="T35" fmla="*/ 0 h 1411"/>
              <a:gd name="T36" fmla="*/ 0 w 2842"/>
              <a:gd name="T37" fmla="*/ 0 h 1411"/>
              <a:gd name="T38" fmla="*/ 0 w 2842"/>
              <a:gd name="T39" fmla="*/ 1339 h 1411"/>
              <a:gd name="T40" fmla="*/ 72 w 2842"/>
              <a:gd name="T41" fmla="*/ 1411 h 1411"/>
              <a:gd name="T42" fmla="*/ 2842 w 2842"/>
              <a:gd name="T43" fmla="*/ 1411 h 1411"/>
              <a:gd name="T44" fmla="*/ 2842 w 2842"/>
              <a:gd name="T45" fmla="*/ 1309 h 1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42" h="1411">
                <a:moveTo>
                  <a:pt x="2842" y="1309"/>
                </a:moveTo>
                <a:cubicBezTo>
                  <a:pt x="2829" y="1306"/>
                  <a:pt x="2818" y="1299"/>
                  <a:pt x="2808" y="1288"/>
                </a:cubicBezTo>
                <a:cubicBezTo>
                  <a:pt x="2453" y="903"/>
                  <a:pt x="2453" y="903"/>
                  <a:pt x="2453" y="903"/>
                </a:cubicBezTo>
                <a:cubicBezTo>
                  <a:pt x="2430" y="877"/>
                  <a:pt x="2435" y="856"/>
                  <a:pt x="2439" y="847"/>
                </a:cubicBezTo>
                <a:cubicBezTo>
                  <a:pt x="2443" y="839"/>
                  <a:pt x="2455" y="820"/>
                  <a:pt x="2489" y="820"/>
                </a:cubicBezTo>
                <a:cubicBezTo>
                  <a:pt x="2583" y="820"/>
                  <a:pt x="2583" y="820"/>
                  <a:pt x="2583" y="820"/>
                </a:cubicBezTo>
                <a:cubicBezTo>
                  <a:pt x="2594" y="820"/>
                  <a:pt x="2603" y="811"/>
                  <a:pt x="2603" y="800"/>
                </a:cubicBezTo>
                <a:cubicBezTo>
                  <a:pt x="2603" y="755"/>
                  <a:pt x="2603" y="755"/>
                  <a:pt x="2603" y="755"/>
                </a:cubicBezTo>
                <a:cubicBezTo>
                  <a:pt x="2193" y="755"/>
                  <a:pt x="2193" y="755"/>
                  <a:pt x="2193" y="755"/>
                </a:cubicBezTo>
                <a:cubicBezTo>
                  <a:pt x="2137" y="755"/>
                  <a:pt x="2093" y="710"/>
                  <a:pt x="2093" y="655"/>
                </a:cubicBezTo>
                <a:cubicBezTo>
                  <a:pt x="2093" y="245"/>
                  <a:pt x="2093" y="245"/>
                  <a:pt x="2093" y="245"/>
                </a:cubicBezTo>
                <a:cubicBezTo>
                  <a:pt x="2041" y="245"/>
                  <a:pt x="2041" y="245"/>
                  <a:pt x="2041" y="245"/>
                </a:cubicBezTo>
                <a:cubicBezTo>
                  <a:pt x="2030" y="245"/>
                  <a:pt x="2021" y="254"/>
                  <a:pt x="2021" y="265"/>
                </a:cubicBezTo>
                <a:cubicBezTo>
                  <a:pt x="2021" y="359"/>
                  <a:pt x="2021" y="359"/>
                  <a:pt x="2021" y="359"/>
                </a:cubicBezTo>
                <a:cubicBezTo>
                  <a:pt x="2021" y="396"/>
                  <a:pt x="1999" y="412"/>
                  <a:pt x="1978" y="412"/>
                </a:cubicBezTo>
                <a:cubicBezTo>
                  <a:pt x="1965" y="412"/>
                  <a:pt x="1952" y="407"/>
                  <a:pt x="1939" y="395"/>
                </a:cubicBezTo>
                <a:cubicBezTo>
                  <a:pt x="1553" y="39"/>
                  <a:pt x="1553" y="39"/>
                  <a:pt x="1553" y="39"/>
                </a:cubicBezTo>
                <a:cubicBezTo>
                  <a:pt x="1542" y="29"/>
                  <a:pt x="1534" y="15"/>
                  <a:pt x="1531" y="0"/>
                </a:cubicBezTo>
                <a:cubicBezTo>
                  <a:pt x="0" y="0"/>
                  <a:pt x="0" y="0"/>
                  <a:pt x="0" y="0"/>
                </a:cubicBezTo>
                <a:cubicBezTo>
                  <a:pt x="0" y="1339"/>
                  <a:pt x="0" y="1339"/>
                  <a:pt x="0" y="1339"/>
                </a:cubicBezTo>
                <a:cubicBezTo>
                  <a:pt x="0" y="1378"/>
                  <a:pt x="32" y="1411"/>
                  <a:pt x="72" y="1411"/>
                </a:cubicBezTo>
                <a:cubicBezTo>
                  <a:pt x="2842" y="1411"/>
                  <a:pt x="2842" y="1411"/>
                  <a:pt x="2842" y="1411"/>
                </a:cubicBezTo>
                <a:lnTo>
                  <a:pt x="2842" y="1309"/>
                </a:lnTo>
                <a:close/>
              </a:path>
            </a:pathLst>
          </a:custGeom>
          <a:solidFill>
            <a:srgbClr val="264D89"/>
          </a:solidFill>
          <a:ln>
            <a:noFill/>
          </a:ln>
        </p:spPr>
        <p:txBody>
          <a:bodyPr/>
          <a:lstStyle/>
          <a:p>
            <a:pPr marL="0" marR="0" lvl="0" indent="0" defTabSz="1828434" eaLnBrk="1" fontAlgn="auto" latinLnBrk="0" hangingPunct="1">
              <a:spcBef>
                <a:spcPts val="0"/>
              </a:spcBef>
              <a:spcAft>
                <a:spcPts val="0"/>
              </a:spcAft>
              <a:buClrTx/>
              <a:buSzTx/>
              <a:buFontTx/>
              <a:buNone/>
              <a:tabLst/>
              <a:defRPr/>
            </a:pPr>
            <a:endParaRPr kumimoji="0" lang="id-ID" sz="2800" b="0" i="0" u="none" strike="noStrike" kern="0" cap="none" spc="0" normalizeH="0" baseline="0" noProof="0" dirty="0">
              <a:ln>
                <a:noFill/>
              </a:ln>
              <a:solidFill>
                <a:srgbClr val="000000"/>
              </a:solidFill>
              <a:effectLst/>
              <a:uLnTx/>
              <a:uFillTx/>
              <a:latin typeface="Roboto Light" panose="02000000000000000000" pitchFamily="2" charset="0"/>
            </a:endParaRPr>
          </a:p>
        </p:txBody>
      </p:sp>
      <p:sp>
        <p:nvSpPr>
          <p:cNvPr id="24" name="TextBox 23">
            <a:extLst>
              <a:ext uri="{FF2B5EF4-FFF2-40B4-BE49-F238E27FC236}">
                <a16:creationId xmlns:a16="http://schemas.microsoft.com/office/drawing/2014/main" id="{F01F7496-A415-4F64-938A-F7A2EBAC72CE}"/>
              </a:ext>
            </a:extLst>
          </p:cNvPr>
          <p:cNvSpPr txBox="1"/>
          <p:nvPr/>
        </p:nvSpPr>
        <p:spPr>
          <a:xfrm>
            <a:off x="6515398" y="2181046"/>
            <a:ext cx="1667443" cy="338554"/>
          </a:xfrm>
          <a:prstGeom prst="rect">
            <a:avLst/>
          </a:prstGeom>
          <a:noFill/>
        </p:spPr>
        <p:txBody>
          <a:bodyPr wrap="square" rtlCol="0" anchor="ctr" anchorCtr="0">
            <a:spAutoFit/>
          </a:bodyPr>
          <a:lstStyle/>
          <a:p>
            <a:pPr defTabSz="1828434"/>
            <a:r>
              <a:rPr lang="en-US" sz="1600" b="1" dirty="0">
                <a:solidFill>
                  <a:srgbClr val="FFFFFF"/>
                </a:solidFill>
                <a:latin typeface="Oswald" panose="02000503000000000000" pitchFamily="2" charset="77"/>
                <a:ea typeface="League Spartan" charset="0"/>
                <a:cs typeface="Poppins" pitchFamily="2" charset="77"/>
              </a:rPr>
              <a:t>CHARACTERISTICS</a:t>
            </a:r>
          </a:p>
        </p:txBody>
      </p:sp>
      <p:sp>
        <p:nvSpPr>
          <p:cNvPr id="25" name="Subtitle 2">
            <a:extLst>
              <a:ext uri="{FF2B5EF4-FFF2-40B4-BE49-F238E27FC236}">
                <a16:creationId xmlns:a16="http://schemas.microsoft.com/office/drawing/2014/main" id="{CE3D3F37-68DA-4058-B9B8-004AB05C95DF}"/>
              </a:ext>
            </a:extLst>
          </p:cNvPr>
          <p:cNvSpPr txBox="1">
            <a:spLocks/>
          </p:cNvSpPr>
          <p:nvPr/>
        </p:nvSpPr>
        <p:spPr>
          <a:xfrm>
            <a:off x="6253754" y="2594068"/>
            <a:ext cx="2331640" cy="40428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200" dirty="0">
                <a:solidFill>
                  <a:srgbClr val="FFFFFF"/>
                </a:solidFill>
                <a:latin typeface="Roboto Light" panose="02000000000000000000" pitchFamily="2" charset="0"/>
                <a:ea typeface="Open Sans Light" panose="020B0306030504020204" pitchFamily="34" charset="0"/>
                <a:cs typeface="Open Sans Light" panose="020B0306030504020204" pitchFamily="34" charset="0"/>
              </a:rPr>
              <a:t>---------</a:t>
            </a:r>
          </a:p>
        </p:txBody>
      </p:sp>
      <p:sp>
        <p:nvSpPr>
          <p:cNvPr id="26" name="TextBox 25">
            <a:extLst>
              <a:ext uri="{FF2B5EF4-FFF2-40B4-BE49-F238E27FC236}">
                <a16:creationId xmlns:a16="http://schemas.microsoft.com/office/drawing/2014/main" id="{9C156BA0-12AC-40AE-920B-0E3887C8C557}"/>
              </a:ext>
            </a:extLst>
          </p:cNvPr>
          <p:cNvSpPr txBox="1"/>
          <p:nvPr/>
        </p:nvSpPr>
        <p:spPr>
          <a:xfrm>
            <a:off x="6552480" y="4335700"/>
            <a:ext cx="2127469" cy="699807"/>
          </a:xfrm>
          <a:prstGeom prst="rect">
            <a:avLst/>
          </a:prstGeom>
          <a:noFill/>
        </p:spPr>
        <p:txBody>
          <a:bodyPr wrap="square" rtlCol="0" anchor="ctr" anchorCtr="0">
            <a:spAutoFit/>
          </a:bodyPr>
          <a:lstStyle/>
          <a:p>
            <a:pPr defTabSz="1828434">
              <a:lnSpc>
                <a:spcPct val="150000"/>
              </a:lnSpc>
            </a:pPr>
            <a:r>
              <a:rPr lang="en-US" sz="1400" b="1" dirty="0">
                <a:solidFill>
                  <a:srgbClr val="FFFFFF"/>
                </a:solidFill>
                <a:latin typeface="Oswald" panose="02000503000000000000" pitchFamily="2" charset="77"/>
                <a:ea typeface="League Spartan" charset="0"/>
                <a:cs typeface="Poppins" pitchFamily="2" charset="77"/>
              </a:rPr>
              <a:t>NON EXAMPLE, ALTERNATIVE </a:t>
            </a:r>
            <a:br>
              <a:rPr lang="en-US" sz="1400" b="1" dirty="0">
                <a:solidFill>
                  <a:srgbClr val="FFFFFF"/>
                </a:solidFill>
                <a:latin typeface="Oswald" panose="02000503000000000000" pitchFamily="2" charset="77"/>
                <a:ea typeface="League Spartan" charset="0"/>
                <a:cs typeface="Poppins" pitchFamily="2" charset="77"/>
              </a:rPr>
            </a:br>
            <a:r>
              <a:rPr lang="en-US" sz="1400" b="1" dirty="0">
                <a:solidFill>
                  <a:srgbClr val="FFFFFF"/>
                </a:solidFill>
                <a:latin typeface="Oswald" panose="02000503000000000000" pitchFamily="2" charset="77"/>
                <a:ea typeface="League Spartan" charset="0"/>
                <a:cs typeface="Poppins" pitchFamily="2" charset="77"/>
              </a:rPr>
              <a:t>MEANING</a:t>
            </a:r>
          </a:p>
        </p:txBody>
      </p:sp>
      <p:sp>
        <p:nvSpPr>
          <p:cNvPr id="28" name="TextBox 27">
            <a:extLst>
              <a:ext uri="{FF2B5EF4-FFF2-40B4-BE49-F238E27FC236}">
                <a16:creationId xmlns:a16="http://schemas.microsoft.com/office/drawing/2014/main" id="{1CA587F8-BCE9-4B16-8EEF-6FD0DFD8C3AF}"/>
              </a:ext>
            </a:extLst>
          </p:cNvPr>
          <p:cNvSpPr txBox="1"/>
          <p:nvPr/>
        </p:nvSpPr>
        <p:spPr>
          <a:xfrm>
            <a:off x="2235036" y="2181046"/>
            <a:ext cx="1069525" cy="338554"/>
          </a:xfrm>
          <a:prstGeom prst="rect">
            <a:avLst/>
          </a:prstGeom>
          <a:noFill/>
        </p:spPr>
        <p:txBody>
          <a:bodyPr wrap="none" rtlCol="0" anchor="ctr" anchorCtr="0">
            <a:spAutoFit/>
          </a:bodyPr>
          <a:lstStyle/>
          <a:p>
            <a:pPr algn="r" defTabSz="1828434"/>
            <a:r>
              <a:rPr lang="en-US" sz="1600" b="1" dirty="0">
                <a:solidFill>
                  <a:srgbClr val="FFFFFF"/>
                </a:solidFill>
                <a:latin typeface="Oswald" panose="02000503000000000000" pitchFamily="2" charset="77"/>
                <a:ea typeface="League Spartan" charset="0"/>
                <a:cs typeface="Poppins" pitchFamily="2" charset="77"/>
              </a:rPr>
              <a:t>DEFINITION</a:t>
            </a:r>
          </a:p>
        </p:txBody>
      </p:sp>
      <p:sp>
        <p:nvSpPr>
          <p:cNvPr id="29" name="Subtitle 2">
            <a:extLst>
              <a:ext uri="{FF2B5EF4-FFF2-40B4-BE49-F238E27FC236}">
                <a16:creationId xmlns:a16="http://schemas.microsoft.com/office/drawing/2014/main" id="{65555A98-1F9A-41B2-B019-EB19A4DC3492}"/>
              </a:ext>
            </a:extLst>
          </p:cNvPr>
          <p:cNvSpPr txBox="1">
            <a:spLocks/>
          </p:cNvSpPr>
          <p:nvPr/>
        </p:nvSpPr>
        <p:spPr>
          <a:xfrm>
            <a:off x="1422334" y="2594068"/>
            <a:ext cx="2008838" cy="40428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200" dirty="0">
                <a:solidFill>
                  <a:srgbClr val="FFFFFF"/>
                </a:solidFill>
                <a:latin typeface="Roboto Light" panose="02000000000000000000" pitchFamily="2" charset="0"/>
                <a:ea typeface="Open Sans Light" panose="020B0306030504020204" pitchFamily="34" charset="0"/>
                <a:cs typeface="Open Sans Light" panose="020B0306030504020204" pitchFamily="34" charset="0"/>
              </a:rPr>
              <a:t>---------</a:t>
            </a:r>
          </a:p>
        </p:txBody>
      </p:sp>
      <p:sp>
        <p:nvSpPr>
          <p:cNvPr id="30" name="TextBox 29">
            <a:extLst>
              <a:ext uri="{FF2B5EF4-FFF2-40B4-BE49-F238E27FC236}">
                <a16:creationId xmlns:a16="http://schemas.microsoft.com/office/drawing/2014/main" id="{BC34004C-359F-43FF-97A8-93B5E5C0E7A3}"/>
              </a:ext>
            </a:extLst>
          </p:cNvPr>
          <p:cNvSpPr txBox="1"/>
          <p:nvPr/>
        </p:nvSpPr>
        <p:spPr>
          <a:xfrm>
            <a:off x="2287936" y="4446374"/>
            <a:ext cx="1016625" cy="338554"/>
          </a:xfrm>
          <a:prstGeom prst="rect">
            <a:avLst/>
          </a:prstGeom>
          <a:noFill/>
        </p:spPr>
        <p:txBody>
          <a:bodyPr wrap="none" rtlCol="0" anchor="ctr" anchorCtr="0">
            <a:spAutoFit/>
          </a:bodyPr>
          <a:lstStyle/>
          <a:p>
            <a:pPr algn="r" defTabSz="1828434"/>
            <a:r>
              <a:rPr lang="en-US" sz="1600" b="1" dirty="0">
                <a:solidFill>
                  <a:srgbClr val="FFFFFF"/>
                </a:solidFill>
                <a:latin typeface="Oswald" panose="02000503000000000000" pitchFamily="2" charset="77"/>
                <a:ea typeface="League Spartan" charset="0"/>
                <a:cs typeface="Poppins" pitchFamily="2" charset="77"/>
              </a:rPr>
              <a:t>EXAMPLES</a:t>
            </a:r>
          </a:p>
        </p:txBody>
      </p:sp>
      <p:sp>
        <p:nvSpPr>
          <p:cNvPr id="31" name="TextBox 30">
            <a:extLst>
              <a:ext uri="{FF2B5EF4-FFF2-40B4-BE49-F238E27FC236}">
                <a16:creationId xmlns:a16="http://schemas.microsoft.com/office/drawing/2014/main" id="{8FE216BD-08C5-4B8D-A60E-81450FB4B242}"/>
              </a:ext>
            </a:extLst>
          </p:cNvPr>
          <p:cNvSpPr txBox="1"/>
          <p:nvPr/>
        </p:nvSpPr>
        <p:spPr>
          <a:xfrm>
            <a:off x="4370437" y="3421297"/>
            <a:ext cx="1130438" cy="369332"/>
          </a:xfrm>
          <a:prstGeom prst="rect">
            <a:avLst/>
          </a:prstGeom>
          <a:noFill/>
        </p:spPr>
        <p:txBody>
          <a:bodyPr wrap="none" rtlCol="0" anchor="ctr" anchorCtr="0">
            <a:spAutoFit/>
          </a:bodyPr>
          <a:lstStyle/>
          <a:p>
            <a:pPr algn="ctr" defTabSz="1828434"/>
            <a:r>
              <a:rPr lang="en-US" b="1" dirty="0">
                <a:solidFill>
                  <a:srgbClr val="FFFFFF"/>
                </a:solidFill>
                <a:latin typeface="Oswald" panose="02000503000000000000" pitchFamily="2" charset="77"/>
                <a:ea typeface="League Spartan" charset="0"/>
                <a:cs typeface="Poppins" pitchFamily="2" charset="77"/>
              </a:rPr>
              <a:t>THE WORD</a:t>
            </a:r>
          </a:p>
        </p:txBody>
      </p:sp>
      <p:sp>
        <p:nvSpPr>
          <p:cNvPr id="32" name="Subtitle 2">
            <a:extLst>
              <a:ext uri="{FF2B5EF4-FFF2-40B4-BE49-F238E27FC236}">
                <a16:creationId xmlns:a16="http://schemas.microsoft.com/office/drawing/2014/main" id="{0767AF96-377A-4657-8CC6-548104F1B7B1}"/>
              </a:ext>
            </a:extLst>
          </p:cNvPr>
          <p:cNvSpPr txBox="1">
            <a:spLocks/>
          </p:cNvSpPr>
          <p:nvPr/>
        </p:nvSpPr>
        <p:spPr>
          <a:xfrm>
            <a:off x="4046259" y="3885034"/>
            <a:ext cx="1764524" cy="52739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2000" dirty="0">
                <a:solidFill>
                  <a:srgbClr val="FFFFFF"/>
                </a:solidFill>
                <a:latin typeface="Roboto Light" panose="02000000000000000000" pitchFamily="2" charset="0"/>
                <a:ea typeface="Open Sans Light" panose="020B0306030504020204" pitchFamily="34" charset="0"/>
                <a:cs typeface="Open Sans Light" panose="020B0306030504020204" pitchFamily="34" charset="0"/>
              </a:rPr>
              <a:t>---------</a:t>
            </a:r>
          </a:p>
        </p:txBody>
      </p:sp>
      <p:sp>
        <p:nvSpPr>
          <p:cNvPr id="34" name="Subtitle 2">
            <a:extLst>
              <a:ext uri="{FF2B5EF4-FFF2-40B4-BE49-F238E27FC236}">
                <a16:creationId xmlns:a16="http://schemas.microsoft.com/office/drawing/2014/main" id="{289B5BB2-84AC-4014-A37D-1849A626FE1A}"/>
              </a:ext>
            </a:extLst>
          </p:cNvPr>
          <p:cNvSpPr txBox="1">
            <a:spLocks/>
          </p:cNvSpPr>
          <p:nvPr/>
        </p:nvSpPr>
        <p:spPr>
          <a:xfrm>
            <a:off x="6253754" y="5119188"/>
            <a:ext cx="2331640" cy="40428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200" dirty="0">
                <a:solidFill>
                  <a:srgbClr val="FFFFFF"/>
                </a:solidFill>
                <a:latin typeface="Roboto Light" panose="02000000000000000000" pitchFamily="2" charset="0"/>
                <a:ea typeface="Open Sans Light" panose="020B0306030504020204" pitchFamily="34" charset="0"/>
                <a:cs typeface="Open Sans Light" panose="020B0306030504020204" pitchFamily="34" charset="0"/>
              </a:rPr>
              <a:t>---------</a:t>
            </a:r>
          </a:p>
        </p:txBody>
      </p:sp>
      <p:sp>
        <p:nvSpPr>
          <p:cNvPr id="35" name="Subtitle 2">
            <a:extLst>
              <a:ext uri="{FF2B5EF4-FFF2-40B4-BE49-F238E27FC236}">
                <a16:creationId xmlns:a16="http://schemas.microsoft.com/office/drawing/2014/main" id="{CE013ED6-0C5C-4609-B6BE-C0C93BB37645}"/>
              </a:ext>
            </a:extLst>
          </p:cNvPr>
          <p:cNvSpPr txBox="1">
            <a:spLocks/>
          </p:cNvSpPr>
          <p:nvPr/>
        </p:nvSpPr>
        <p:spPr>
          <a:xfrm>
            <a:off x="1422334" y="5119188"/>
            <a:ext cx="2008838" cy="40428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200" dirty="0">
                <a:solidFill>
                  <a:srgbClr val="FFFFFF"/>
                </a:solidFill>
                <a:latin typeface="Roboto Light" panose="02000000000000000000" pitchFamily="2" charset="0"/>
                <a:ea typeface="Open Sans Light" panose="020B0306030504020204" pitchFamily="34" charset="0"/>
                <a:cs typeface="Open Sans Light" panose="020B0306030504020204" pitchFamily="34" charset="0"/>
              </a:rPr>
              <a:t>---------</a:t>
            </a:r>
          </a:p>
        </p:txBody>
      </p:sp>
      <p:sp>
        <p:nvSpPr>
          <p:cNvPr id="36" name="TextBox 35">
            <a:extLst>
              <a:ext uri="{FF2B5EF4-FFF2-40B4-BE49-F238E27FC236}">
                <a16:creationId xmlns:a16="http://schemas.microsoft.com/office/drawing/2014/main" id="{86BDA876-D977-4073-872E-AB9AE5D3EC1C}"/>
              </a:ext>
            </a:extLst>
          </p:cNvPr>
          <p:cNvSpPr txBox="1"/>
          <p:nvPr/>
        </p:nvSpPr>
        <p:spPr>
          <a:xfrm>
            <a:off x="818770" y="7279884"/>
            <a:ext cx="3045797" cy="215444"/>
          </a:xfrm>
          <a:prstGeom prst="rect">
            <a:avLst/>
          </a:prstGeom>
          <a:noFill/>
        </p:spPr>
        <p:txBody>
          <a:bodyPr wrap="square" rtlCol="0">
            <a:spAutoFit/>
          </a:bodyPr>
          <a:lstStyle/>
          <a:p>
            <a:r>
              <a:rPr lang="en-US" sz="800" dirty="0">
                <a:solidFill>
                  <a:srgbClr val="3F3F44"/>
                </a:solidFill>
                <a:latin typeface="Lato" panose="020F0502020204030203" pitchFamily="34" charset="0"/>
              </a:rPr>
              <a:t>© Model Teaching, 2021.  All Rights Reserved.</a:t>
            </a:r>
          </a:p>
        </p:txBody>
      </p:sp>
    </p:spTree>
    <p:extLst>
      <p:ext uri="{BB962C8B-B14F-4D97-AF65-F5344CB8AC3E}">
        <p14:creationId xmlns:p14="http://schemas.microsoft.com/office/powerpoint/2010/main" val="702403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D47BFEF0-98FD-481B-AD4D-145C43E57FF7}"/>
              </a:ext>
            </a:extLst>
          </p:cNvPr>
          <p:cNvSpPr txBox="1"/>
          <p:nvPr/>
        </p:nvSpPr>
        <p:spPr>
          <a:xfrm>
            <a:off x="489867" y="200227"/>
            <a:ext cx="8322399" cy="303481"/>
          </a:xfrm>
          <a:prstGeom prst="rect">
            <a:avLst/>
          </a:prstGeom>
          <a:noFill/>
        </p:spPr>
        <p:txBody>
          <a:bodyPr wrap="square">
            <a:spAutoFit/>
          </a:bodyPr>
          <a:lstStyle/>
          <a:p>
            <a:pPr marL="0" marR="0">
              <a:lnSpc>
                <a:spcPct val="107000"/>
              </a:lnSpc>
              <a:spcBef>
                <a:spcPts val="0"/>
              </a:spcBef>
              <a:spcAft>
                <a:spcPts val="800"/>
              </a:spcAft>
            </a:pPr>
            <a:r>
              <a:rPr lang="en-US" sz="1400" b="1"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Written Response with Word Bank</a:t>
            </a:r>
          </a:p>
        </p:txBody>
      </p:sp>
      <p:grpSp>
        <p:nvGrpSpPr>
          <p:cNvPr id="11" name="Group 10">
            <a:extLst>
              <a:ext uri="{FF2B5EF4-FFF2-40B4-BE49-F238E27FC236}">
                <a16:creationId xmlns:a16="http://schemas.microsoft.com/office/drawing/2014/main" id="{4BBA354C-2122-4E34-B5BF-EFBB4407DB13}"/>
              </a:ext>
            </a:extLst>
          </p:cNvPr>
          <p:cNvGrpSpPr/>
          <p:nvPr/>
        </p:nvGrpSpPr>
        <p:grpSpPr>
          <a:xfrm>
            <a:off x="564633" y="1047750"/>
            <a:ext cx="8865118" cy="2352015"/>
            <a:chOff x="526532" y="1209675"/>
            <a:chExt cx="9005335" cy="2435196"/>
          </a:xfrm>
        </p:grpSpPr>
        <p:grpSp>
          <p:nvGrpSpPr>
            <p:cNvPr id="19" name="Group 18">
              <a:extLst>
                <a:ext uri="{FF2B5EF4-FFF2-40B4-BE49-F238E27FC236}">
                  <a16:creationId xmlns:a16="http://schemas.microsoft.com/office/drawing/2014/main" id="{55EA85B9-67A7-46C1-A30D-19CE4DBABA8B}"/>
                </a:ext>
              </a:extLst>
            </p:cNvPr>
            <p:cNvGrpSpPr/>
            <p:nvPr/>
          </p:nvGrpSpPr>
          <p:grpSpPr>
            <a:xfrm>
              <a:off x="526532" y="2852637"/>
              <a:ext cx="9005335" cy="792234"/>
              <a:chOff x="1520825" y="2590849"/>
              <a:chExt cx="18405476" cy="1619201"/>
            </a:xfrm>
          </p:grpSpPr>
          <p:sp>
            <p:nvSpPr>
              <p:cNvPr id="27" name="Rounded Rectangle 3">
                <a:extLst>
                  <a:ext uri="{FF2B5EF4-FFF2-40B4-BE49-F238E27FC236}">
                    <a16:creationId xmlns:a16="http://schemas.microsoft.com/office/drawing/2014/main" id="{EEECECA1-8664-4DC8-BF31-1B7496440E18}"/>
                  </a:ext>
                </a:extLst>
              </p:cNvPr>
              <p:cNvSpPr/>
              <p:nvPr/>
            </p:nvSpPr>
            <p:spPr>
              <a:xfrm>
                <a:off x="5165125" y="2590849"/>
                <a:ext cx="14761176" cy="1619201"/>
              </a:xfrm>
              <a:prstGeom prst="roundRect">
                <a:avLst>
                  <a:gd name="adj" fmla="val 3912"/>
                </a:avLst>
              </a:prstGeom>
              <a:solidFill>
                <a:srgbClr val="FFFFFF">
                  <a:lumMod val="95000"/>
                </a:srgbClr>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3" name="Rounded Rectangle 17">
                <a:extLst>
                  <a:ext uri="{FF2B5EF4-FFF2-40B4-BE49-F238E27FC236}">
                    <a16:creationId xmlns:a16="http://schemas.microsoft.com/office/drawing/2014/main" id="{7BD46267-CB66-4559-9EAF-57C5C8015FC1}"/>
                  </a:ext>
                </a:extLst>
              </p:cNvPr>
              <p:cNvSpPr/>
              <p:nvPr/>
            </p:nvSpPr>
            <p:spPr>
              <a:xfrm>
                <a:off x="8309945" y="2914710"/>
                <a:ext cx="2745612" cy="914400"/>
              </a:xfrm>
              <a:prstGeom prst="roundRect">
                <a:avLst>
                  <a:gd name="adj" fmla="val 11357"/>
                </a:avLst>
              </a:prstGeom>
              <a:solidFill>
                <a:srgbClr val="94D900"/>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6" name="Rounded Rectangle 18">
                <a:extLst>
                  <a:ext uri="{FF2B5EF4-FFF2-40B4-BE49-F238E27FC236}">
                    <a16:creationId xmlns:a16="http://schemas.microsoft.com/office/drawing/2014/main" id="{DEE86AA7-116F-48F8-93DE-741DF54ADB16}"/>
                  </a:ext>
                </a:extLst>
              </p:cNvPr>
              <p:cNvSpPr/>
              <p:nvPr/>
            </p:nvSpPr>
            <p:spPr>
              <a:xfrm>
                <a:off x="11195427" y="2914710"/>
                <a:ext cx="2745612" cy="914400"/>
              </a:xfrm>
              <a:prstGeom prst="roundRect">
                <a:avLst>
                  <a:gd name="adj" fmla="val 11357"/>
                </a:avLst>
              </a:prstGeom>
              <a:solidFill>
                <a:srgbClr val="00BFAC"/>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7" name="Rounded Rectangle 19">
                <a:extLst>
                  <a:ext uri="{FF2B5EF4-FFF2-40B4-BE49-F238E27FC236}">
                    <a16:creationId xmlns:a16="http://schemas.microsoft.com/office/drawing/2014/main" id="{31999FBE-CFB0-4E82-8D6F-3532BE854B1F}"/>
                  </a:ext>
                </a:extLst>
              </p:cNvPr>
              <p:cNvSpPr/>
              <p:nvPr/>
            </p:nvSpPr>
            <p:spPr>
              <a:xfrm>
                <a:off x="14080909" y="2914710"/>
                <a:ext cx="2745612" cy="914400"/>
              </a:xfrm>
              <a:prstGeom prst="roundRect">
                <a:avLst>
                  <a:gd name="adj" fmla="val 11357"/>
                </a:avLst>
              </a:prstGeom>
              <a:solidFill>
                <a:srgbClr val="FF0000"/>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8" name="Rounded Rectangle 20">
                <a:extLst>
                  <a:ext uri="{FF2B5EF4-FFF2-40B4-BE49-F238E27FC236}">
                    <a16:creationId xmlns:a16="http://schemas.microsoft.com/office/drawing/2014/main" id="{CE608A87-CE1F-473D-8A17-0A5B46117661}"/>
                  </a:ext>
                </a:extLst>
              </p:cNvPr>
              <p:cNvSpPr/>
              <p:nvPr/>
            </p:nvSpPr>
            <p:spPr>
              <a:xfrm>
                <a:off x="16966391" y="2914710"/>
                <a:ext cx="2745612" cy="914400"/>
              </a:xfrm>
              <a:prstGeom prst="roundRect">
                <a:avLst>
                  <a:gd name="adj" fmla="val 11357"/>
                </a:avLst>
              </a:prstGeom>
              <a:solidFill>
                <a:srgbClr val="696FB9"/>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9" name="Rounded Rectangle 16">
                <a:extLst>
                  <a:ext uri="{FF2B5EF4-FFF2-40B4-BE49-F238E27FC236}">
                    <a16:creationId xmlns:a16="http://schemas.microsoft.com/office/drawing/2014/main" id="{34BB27FC-C208-400E-AD95-7472AE5F4F0F}"/>
                  </a:ext>
                </a:extLst>
              </p:cNvPr>
              <p:cNvSpPr/>
              <p:nvPr/>
            </p:nvSpPr>
            <p:spPr>
              <a:xfrm>
                <a:off x="5424463" y="2914710"/>
                <a:ext cx="2745612" cy="914400"/>
              </a:xfrm>
              <a:prstGeom prst="roundRect">
                <a:avLst>
                  <a:gd name="adj" fmla="val 11357"/>
                </a:avLst>
              </a:prstGeom>
              <a:solidFill>
                <a:srgbClr val="FED000"/>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3583141C-81B0-4B5F-BACB-9F3D0B9BEBED}"/>
                  </a:ext>
                </a:extLst>
              </p:cNvPr>
              <p:cNvSpPr txBox="1"/>
              <p:nvPr/>
            </p:nvSpPr>
            <p:spPr>
              <a:xfrm>
                <a:off x="6266105" y="3046264"/>
                <a:ext cx="1062332" cy="651294"/>
              </a:xfrm>
              <a:prstGeom prst="rect">
                <a:avLst/>
              </a:prstGeom>
              <a:noFill/>
              <a:ln>
                <a:noFill/>
              </a:ln>
            </p:spPr>
            <p:txBody>
              <a:bodyPr wrap="none" rtlCol="0" anchor="ctr" anchorCtr="0">
                <a:spAutoFit/>
              </a:bodyPr>
              <a:lstStyle/>
              <a:p>
                <a:pPr algn="ctr" defTabSz="1828434"/>
                <a:r>
                  <a:rPr lang="en-US" sz="1400" b="1" dirty="0">
                    <a:solidFill>
                      <a:srgbClr val="FFFFFF"/>
                    </a:solidFill>
                    <a:latin typeface="Poppins" pitchFamily="2" charset="77"/>
                    <a:ea typeface="League Spartan" charset="0"/>
                    <a:cs typeface="Poppins" pitchFamily="2" charset="77"/>
                  </a:rPr>
                  <a:t>------</a:t>
                </a:r>
              </a:p>
            </p:txBody>
          </p:sp>
          <p:sp>
            <p:nvSpPr>
              <p:cNvPr id="41" name="TextBox 40">
                <a:extLst>
                  <a:ext uri="{FF2B5EF4-FFF2-40B4-BE49-F238E27FC236}">
                    <a16:creationId xmlns:a16="http://schemas.microsoft.com/office/drawing/2014/main" id="{F77ACA84-849D-434B-9CC4-47CDEF76432C}"/>
                  </a:ext>
                </a:extLst>
              </p:cNvPr>
              <p:cNvSpPr txBox="1"/>
              <p:nvPr/>
            </p:nvSpPr>
            <p:spPr>
              <a:xfrm>
                <a:off x="9151586" y="3046264"/>
                <a:ext cx="1062332" cy="651294"/>
              </a:xfrm>
              <a:prstGeom prst="rect">
                <a:avLst/>
              </a:prstGeom>
              <a:noFill/>
              <a:ln>
                <a:noFill/>
              </a:ln>
            </p:spPr>
            <p:txBody>
              <a:bodyPr wrap="none" rtlCol="0" anchor="ctr" anchorCtr="0">
                <a:spAutoFit/>
              </a:bodyPr>
              <a:lstStyle/>
              <a:p>
                <a:pPr algn="ctr" defTabSz="1828434"/>
                <a:r>
                  <a:rPr lang="en-US" sz="1400" b="1" dirty="0">
                    <a:solidFill>
                      <a:srgbClr val="FFFFFF"/>
                    </a:solidFill>
                    <a:latin typeface="Poppins" pitchFamily="2" charset="77"/>
                    <a:ea typeface="League Spartan" charset="0"/>
                    <a:cs typeface="Poppins" pitchFamily="2" charset="77"/>
                  </a:rPr>
                  <a:t>------</a:t>
                </a:r>
              </a:p>
            </p:txBody>
          </p:sp>
          <p:sp>
            <p:nvSpPr>
              <p:cNvPr id="42" name="TextBox 41">
                <a:extLst>
                  <a:ext uri="{FF2B5EF4-FFF2-40B4-BE49-F238E27FC236}">
                    <a16:creationId xmlns:a16="http://schemas.microsoft.com/office/drawing/2014/main" id="{74918A58-B291-4D42-93B0-33301396926C}"/>
                  </a:ext>
                </a:extLst>
              </p:cNvPr>
              <p:cNvSpPr txBox="1"/>
              <p:nvPr/>
            </p:nvSpPr>
            <p:spPr>
              <a:xfrm>
                <a:off x="12037069" y="3046264"/>
                <a:ext cx="1062332" cy="651294"/>
              </a:xfrm>
              <a:prstGeom prst="rect">
                <a:avLst/>
              </a:prstGeom>
              <a:noFill/>
              <a:ln>
                <a:noFill/>
              </a:ln>
            </p:spPr>
            <p:txBody>
              <a:bodyPr wrap="none" rtlCol="0" anchor="ctr" anchorCtr="0">
                <a:spAutoFit/>
              </a:bodyPr>
              <a:lstStyle/>
              <a:p>
                <a:pPr algn="ctr" defTabSz="1828434"/>
                <a:r>
                  <a:rPr lang="en-US" sz="1400" b="1" dirty="0">
                    <a:solidFill>
                      <a:srgbClr val="FFFFFF"/>
                    </a:solidFill>
                    <a:latin typeface="Poppins" pitchFamily="2" charset="77"/>
                    <a:ea typeface="League Spartan" charset="0"/>
                    <a:cs typeface="Poppins" pitchFamily="2" charset="77"/>
                  </a:rPr>
                  <a:t>------</a:t>
                </a:r>
              </a:p>
            </p:txBody>
          </p:sp>
          <p:sp>
            <p:nvSpPr>
              <p:cNvPr id="43" name="TextBox 42">
                <a:extLst>
                  <a:ext uri="{FF2B5EF4-FFF2-40B4-BE49-F238E27FC236}">
                    <a16:creationId xmlns:a16="http://schemas.microsoft.com/office/drawing/2014/main" id="{96CC53A6-5E70-4C4C-9FF0-3BF4608BEA56}"/>
                  </a:ext>
                </a:extLst>
              </p:cNvPr>
              <p:cNvSpPr txBox="1"/>
              <p:nvPr/>
            </p:nvSpPr>
            <p:spPr>
              <a:xfrm>
                <a:off x="14922551" y="3046264"/>
                <a:ext cx="1062332" cy="651294"/>
              </a:xfrm>
              <a:prstGeom prst="rect">
                <a:avLst/>
              </a:prstGeom>
              <a:noFill/>
              <a:ln>
                <a:noFill/>
              </a:ln>
            </p:spPr>
            <p:txBody>
              <a:bodyPr wrap="none" rtlCol="0" anchor="ctr" anchorCtr="0">
                <a:spAutoFit/>
              </a:bodyPr>
              <a:lstStyle/>
              <a:p>
                <a:pPr algn="ctr" defTabSz="1828434"/>
                <a:r>
                  <a:rPr lang="en-US" sz="1400" b="1" dirty="0">
                    <a:solidFill>
                      <a:srgbClr val="FFFFFF"/>
                    </a:solidFill>
                    <a:latin typeface="Poppins" pitchFamily="2" charset="77"/>
                    <a:ea typeface="League Spartan" charset="0"/>
                    <a:cs typeface="Poppins" pitchFamily="2" charset="77"/>
                  </a:rPr>
                  <a:t>------</a:t>
                </a:r>
              </a:p>
            </p:txBody>
          </p:sp>
          <p:sp>
            <p:nvSpPr>
              <p:cNvPr id="44" name="TextBox 43">
                <a:extLst>
                  <a:ext uri="{FF2B5EF4-FFF2-40B4-BE49-F238E27FC236}">
                    <a16:creationId xmlns:a16="http://schemas.microsoft.com/office/drawing/2014/main" id="{D9990C6F-ECF2-40D8-B20C-F5768E50EBFE}"/>
                  </a:ext>
                </a:extLst>
              </p:cNvPr>
              <p:cNvSpPr txBox="1"/>
              <p:nvPr/>
            </p:nvSpPr>
            <p:spPr>
              <a:xfrm>
                <a:off x="17808032" y="3046264"/>
                <a:ext cx="1062332" cy="651294"/>
              </a:xfrm>
              <a:prstGeom prst="rect">
                <a:avLst/>
              </a:prstGeom>
              <a:noFill/>
              <a:ln>
                <a:noFill/>
              </a:ln>
            </p:spPr>
            <p:txBody>
              <a:bodyPr wrap="none" rtlCol="0" anchor="ctr" anchorCtr="0">
                <a:spAutoFit/>
              </a:bodyPr>
              <a:lstStyle/>
              <a:p>
                <a:pPr algn="ctr" defTabSz="1828434"/>
                <a:r>
                  <a:rPr lang="en-US" sz="1400" b="1" dirty="0">
                    <a:solidFill>
                      <a:srgbClr val="FFFFFF"/>
                    </a:solidFill>
                    <a:latin typeface="Poppins" pitchFamily="2" charset="77"/>
                    <a:ea typeface="League Spartan" charset="0"/>
                    <a:cs typeface="Poppins" pitchFamily="2" charset="77"/>
                  </a:rPr>
                  <a:t>------</a:t>
                </a:r>
              </a:p>
            </p:txBody>
          </p:sp>
          <p:sp>
            <p:nvSpPr>
              <p:cNvPr id="45" name="Rounded Rectangle 85">
                <a:extLst>
                  <a:ext uri="{FF2B5EF4-FFF2-40B4-BE49-F238E27FC236}">
                    <a16:creationId xmlns:a16="http://schemas.microsoft.com/office/drawing/2014/main" id="{6AE8B318-6CF8-4775-A184-B0DBF9EA8D28}"/>
                  </a:ext>
                </a:extLst>
              </p:cNvPr>
              <p:cNvSpPr/>
              <p:nvPr/>
            </p:nvSpPr>
            <p:spPr>
              <a:xfrm>
                <a:off x="1520825" y="2877430"/>
                <a:ext cx="3409458" cy="1114218"/>
              </a:xfrm>
              <a:prstGeom prst="roundRect">
                <a:avLst>
                  <a:gd name="adj" fmla="val 11357"/>
                </a:avLst>
              </a:prstGeom>
              <a:solidFill>
                <a:srgbClr val="0292C2"/>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6C12C87E-A835-46CC-BE89-13243FCE197E}"/>
                  </a:ext>
                </a:extLst>
              </p:cNvPr>
              <p:cNvSpPr txBox="1"/>
              <p:nvPr/>
            </p:nvSpPr>
            <p:spPr>
              <a:xfrm>
                <a:off x="1833741" y="3076326"/>
                <a:ext cx="2783627" cy="716422"/>
              </a:xfrm>
              <a:prstGeom prst="rect">
                <a:avLst/>
              </a:prstGeom>
              <a:noFill/>
              <a:ln>
                <a:noFill/>
              </a:ln>
            </p:spPr>
            <p:txBody>
              <a:bodyPr wrap="none" rtlCol="0" anchor="ctr" anchorCtr="0">
                <a:spAutoFit/>
              </a:bodyPr>
              <a:lstStyle/>
              <a:p>
                <a:pPr algn="ctr" defTabSz="1828434"/>
                <a:r>
                  <a:rPr lang="en-US" sz="1600" b="1" dirty="0">
                    <a:solidFill>
                      <a:srgbClr val="FFFFFF"/>
                    </a:solidFill>
                    <a:latin typeface="Poppins" pitchFamily="2" charset="77"/>
                    <a:ea typeface="League Spartan" charset="0"/>
                    <a:cs typeface="Poppins" pitchFamily="2" charset="77"/>
                  </a:rPr>
                  <a:t>WORD BANK:</a:t>
                </a:r>
              </a:p>
            </p:txBody>
          </p:sp>
        </p:grpSp>
        <p:sp>
          <p:nvSpPr>
            <p:cNvPr id="2" name="Rectangle: Rounded Corners 1">
              <a:extLst>
                <a:ext uri="{FF2B5EF4-FFF2-40B4-BE49-F238E27FC236}">
                  <a16:creationId xmlns:a16="http://schemas.microsoft.com/office/drawing/2014/main" id="{BF3D74BC-5556-4FF0-859F-D1081459685F}"/>
                </a:ext>
              </a:extLst>
            </p:cNvPr>
            <p:cNvSpPr/>
            <p:nvPr/>
          </p:nvSpPr>
          <p:spPr>
            <a:xfrm>
              <a:off x="526532" y="1209675"/>
              <a:ext cx="9005335" cy="1480147"/>
            </a:xfrm>
            <a:prstGeom prst="roundRect">
              <a:avLst/>
            </a:prstGeom>
            <a:noFill/>
            <a:ln w="1905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 name="TextBox 2">
              <a:extLst>
                <a:ext uri="{FF2B5EF4-FFF2-40B4-BE49-F238E27FC236}">
                  <a16:creationId xmlns:a16="http://schemas.microsoft.com/office/drawing/2014/main" id="{2DD873F8-E821-482B-9B6B-BE8045605869}"/>
                </a:ext>
              </a:extLst>
            </p:cNvPr>
            <p:cNvSpPr txBox="1"/>
            <p:nvPr/>
          </p:nvSpPr>
          <p:spPr>
            <a:xfrm>
              <a:off x="695325" y="1276350"/>
              <a:ext cx="8731692" cy="286795"/>
            </a:xfrm>
            <a:prstGeom prst="rect">
              <a:avLst/>
            </a:prstGeom>
            <a:noFill/>
          </p:spPr>
          <p:txBody>
            <a:bodyPr wrap="square" rtlCol="0">
              <a:spAutoFit/>
            </a:bodyPr>
            <a:lstStyle/>
            <a:p>
              <a:r>
                <a:rPr lang="en-US" sz="1200" b="1" dirty="0">
                  <a:solidFill>
                    <a:srgbClr val="3F3F44"/>
                  </a:solidFill>
                  <a:latin typeface="Lato" panose="020F0502020204030203" pitchFamily="34" charset="0"/>
                </a:rPr>
                <a:t>Writing Prompt:</a:t>
              </a:r>
            </a:p>
          </p:txBody>
        </p:sp>
      </p:grpSp>
      <p:sp>
        <p:nvSpPr>
          <p:cNvPr id="47" name="TextBox 46">
            <a:extLst>
              <a:ext uri="{FF2B5EF4-FFF2-40B4-BE49-F238E27FC236}">
                <a16:creationId xmlns:a16="http://schemas.microsoft.com/office/drawing/2014/main" id="{1BFEC85B-7FAE-43B1-9D5B-70C8A9680DA2}"/>
              </a:ext>
            </a:extLst>
          </p:cNvPr>
          <p:cNvSpPr txBox="1"/>
          <p:nvPr/>
        </p:nvSpPr>
        <p:spPr>
          <a:xfrm>
            <a:off x="489867" y="613657"/>
            <a:ext cx="8865118" cy="258276"/>
          </a:xfrm>
          <a:prstGeom prst="rect">
            <a:avLst/>
          </a:prstGeom>
          <a:noFill/>
        </p:spPr>
        <p:txBody>
          <a:bodyPr wrap="square">
            <a:spAutoFit/>
          </a:bodyPr>
          <a:lstStyle/>
          <a:p>
            <a:pPr marL="0" marR="0">
              <a:lnSpc>
                <a:spcPct val="107000"/>
              </a:lnSpc>
              <a:spcBef>
                <a:spcPts val="0"/>
              </a:spcBef>
              <a:spcAft>
                <a:spcPts val="800"/>
              </a:spcAft>
            </a:pPr>
            <a:r>
              <a:rPr lang="en-US" sz="1100" b="1"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Directions: </a:t>
            </a:r>
            <a:r>
              <a:rPr lang="en-US" sz="1100"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Respond to the writing prompt below, using each of the words from the word bank below.</a:t>
            </a:r>
          </a:p>
        </p:txBody>
      </p:sp>
      <p:cxnSp>
        <p:nvCxnSpPr>
          <p:cNvPr id="7" name="Straight Connector 6">
            <a:extLst>
              <a:ext uri="{FF2B5EF4-FFF2-40B4-BE49-F238E27FC236}">
                <a16:creationId xmlns:a16="http://schemas.microsoft.com/office/drawing/2014/main" id="{58270A59-EDDE-4BB5-8499-967983592198}"/>
              </a:ext>
            </a:extLst>
          </p:cNvPr>
          <p:cNvCxnSpPr>
            <a:cxnSpLocks/>
          </p:cNvCxnSpPr>
          <p:nvPr/>
        </p:nvCxnSpPr>
        <p:spPr>
          <a:xfrm>
            <a:off x="38100" y="3762375"/>
            <a:ext cx="9901786" cy="0"/>
          </a:xfrm>
          <a:prstGeom prst="line">
            <a:avLst/>
          </a:prstGeom>
          <a:ln w="19050">
            <a:solidFill>
              <a:srgbClr val="3F3F44"/>
            </a:solidFill>
            <a:prstDash val="dash"/>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E5D79FE1-C419-45A5-8B60-F8BF3EC2534C}"/>
              </a:ext>
            </a:extLst>
          </p:cNvPr>
          <p:cNvSpPr txBox="1"/>
          <p:nvPr/>
        </p:nvSpPr>
        <p:spPr>
          <a:xfrm>
            <a:off x="459782" y="4024926"/>
            <a:ext cx="8322399" cy="273345"/>
          </a:xfrm>
          <a:prstGeom prst="rect">
            <a:avLst/>
          </a:prstGeom>
          <a:noFill/>
        </p:spPr>
        <p:txBody>
          <a:bodyPr wrap="square">
            <a:spAutoFit/>
          </a:bodyPr>
          <a:lstStyle/>
          <a:p>
            <a:pPr marL="0" marR="0">
              <a:lnSpc>
                <a:spcPct val="107000"/>
              </a:lnSpc>
              <a:spcBef>
                <a:spcPts val="0"/>
              </a:spcBef>
              <a:spcAft>
                <a:spcPts val="800"/>
              </a:spcAft>
            </a:pPr>
            <a:r>
              <a:rPr lang="en-US" sz="1200" b="1">
                <a:solidFill>
                  <a:srgbClr val="3F3F44"/>
                </a:solidFill>
                <a:effectLst/>
                <a:latin typeface="Lato" panose="020F0502020204030203" pitchFamily="34" charset="0"/>
                <a:ea typeface="Calibri" panose="020F0502020204030204" pitchFamily="34" charset="0"/>
                <a:cs typeface="Times New Roman" panose="02020603050405020304" pitchFamily="18" charset="0"/>
              </a:rPr>
              <a:t>Cloze </a:t>
            </a:r>
            <a:r>
              <a:rPr lang="en-US" sz="1200" b="1"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Activity With Word Bank</a:t>
            </a:r>
          </a:p>
        </p:txBody>
      </p:sp>
      <p:grpSp>
        <p:nvGrpSpPr>
          <p:cNvPr id="12" name="Group 11">
            <a:extLst>
              <a:ext uri="{FF2B5EF4-FFF2-40B4-BE49-F238E27FC236}">
                <a16:creationId xmlns:a16="http://schemas.microsoft.com/office/drawing/2014/main" id="{9D31BE76-8981-4115-B3A2-5C2BFEAE84BC}"/>
              </a:ext>
            </a:extLst>
          </p:cNvPr>
          <p:cNvGrpSpPr/>
          <p:nvPr/>
        </p:nvGrpSpPr>
        <p:grpSpPr>
          <a:xfrm>
            <a:off x="564631" y="4402534"/>
            <a:ext cx="8865119" cy="2807892"/>
            <a:chOff x="526531" y="4564458"/>
            <a:chExt cx="9005336" cy="2907195"/>
          </a:xfrm>
        </p:grpSpPr>
        <p:sp>
          <p:nvSpPr>
            <p:cNvPr id="48" name="TextBox 47">
              <a:extLst>
                <a:ext uri="{FF2B5EF4-FFF2-40B4-BE49-F238E27FC236}">
                  <a16:creationId xmlns:a16="http://schemas.microsoft.com/office/drawing/2014/main" id="{1062EDB0-E8EB-4C0F-8571-496DBDE60D55}"/>
                </a:ext>
              </a:extLst>
            </p:cNvPr>
            <p:cNvSpPr txBox="1"/>
            <p:nvPr/>
          </p:nvSpPr>
          <p:spPr>
            <a:xfrm>
              <a:off x="526531" y="5470529"/>
              <a:ext cx="9005335" cy="267410"/>
            </a:xfrm>
            <a:prstGeom prst="rect">
              <a:avLst/>
            </a:prstGeom>
            <a:noFill/>
          </p:spPr>
          <p:txBody>
            <a:bodyPr wrap="square">
              <a:spAutoFit/>
            </a:bodyPr>
            <a:lstStyle/>
            <a:p>
              <a:pPr marL="0" marR="0">
                <a:lnSpc>
                  <a:spcPct val="107000"/>
                </a:lnSpc>
                <a:spcBef>
                  <a:spcPts val="0"/>
                </a:spcBef>
                <a:spcAft>
                  <a:spcPts val="800"/>
                </a:spcAft>
              </a:pPr>
              <a:r>
                <a:rPr lang="en-US" sz="1100" b="1"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Directions: </a:t>
              </a:r>
              <a:r>
                <a:rPr lang="en-US" sz="1100" dirty="0">
                  <a:solidFill>
                    <a:srgbClr val="3F3F44"/>
                  </a:solidFill>
                  <a:effectLst/>
                  <a:latin typeface="Lato" panose="020F0502020204030203" pitchFamily="34" charset="0"/>
                  <a:ea typeface="Calibri" panose="020F0502020204030204" pitchFamily="34" charset="0"/>
                  <a:cs typeface="Times New Roman" panose="02020603050405020304" pitchFamily="18" charset="0"/>
                </a:rPr>
                <a:t>Use words from the Word Bank above to complete the informational passage below demonstrating what you know about -----------.</a:t>
              </a:r>
            </a:p>
          </p:txBody>
        </p:sp>
        <p:grpSp>
          <p:nvGrpSpPr>
            <p:cNvPr id="50" name="Group 49">
              <a:extLst>
                <a:ext uri="{FF2B5EF4-FFF2-40B4-BE49-F238E27FC236}">
                  <a16:creationId xmlns:a16="http://schemas.microsoft.com/office/drawing/2014/main" id="{AD2EEA2A-94B1-430D-9D13-A7D05B689537}"/>
                </a:ext>
              </a:extLst>
            </p:cNvPr>
            <p:cNvGrpSpPr/>
            <p:nvPr/>
          </p:nvGrpSpPr>
          <p:grpSpPr>
            <a:xfrm>
              <a:off x="526531" y="4564458"/>
              <a:ext cx="9005335" cy="792234"/>
              <a:chOff x="1520825" y="2590849"/>
              <a:chExt cx="18405476" cy="1619201"/>
            </a:xfrm>
          </p:grpSpPr>
          <p:sp>
            <p:nvSpPr>
              <p:cNvPr id="51" name="Rounded Rectangle 3">
                <a:extLst>
                  <a:ext uri="{FF2B5EF4-FFF2-40B4-BE49-F238E27FC236}">
                    <a16:creationId xmlns:a16="http://schemas.microsoft.com/office/drawing/2014/main" id="{D3C52506-2919-4945-A31D-4E1BF910AC7A}"/>
                  </a:ext>
                </a:extLst>
              </p:cNvPr>
              <p:cNvSpPr/>
              <p:nvPr/>
            </p:nvSpPr>
            <p:spPr>
              <a:xfrm>
                <a:off x="5165125" y="2590849"/>
                <a:ext cx="14761176" cy="1619201"/>
              </a:xfrm>
              <a:prstGeom prst="roundRect">
                <a:avLst>
                  <a:gd name="adj" fmla="val 3912"/>
                </a:avLst>
              </a:prstGeom>
              <a:solidFill>
                <a:srgbClr val="FFFFFF">
                  <a:lumMod val="95000"/>
                </a:srgbClr>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52" name="Rounded Rectangle 17">
                <a:extLst>
                  <a:ext uri="{FF2B5EF4-FFF2-40B4-BE49-F238E27FC236}">
                    <a16:creationId xmlns:a16="http://schemas.microsoft.com/office/drawing/2014/main" id="{E1AE10D4-D2C8-471A-B721-D41961A31012}"/>
                  </a:ext>
                </a:extLst>
              </p:cNvPr>
              <p:cNvSpPr/>
              <p:nvPr/>
            </p:nvSpPr>
            <p:spPr>
              <a:xfrm>
                <a:off x="8309945" y="2914710"/>
                <a:ext cx="2745612" cy="914400"/>
              </a:xfrm>
              <a:prstGeom prst="roundRect">
                <a:avLst>
                  <a:gd name="adj" fmla="val 11357"/>
                </a:avLst>
              </a:prstGeom>
              <a:solidFill>
                <a:srgbClr val="94D900"/>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53" name="Rounded Rectangle 18">
                <a:extLst>
                  <a:ext uri="{FF2B5EF4-FFF2-40B4-BE49-F238E27FC236}">
                    <a16:creationId xmlns:a16="http://schemas.microsoft.com/office/drawing/2014/main" id="{522C17BE-865F-418D-BFF0-5338D292E301}"/>
                  </a:ext>
                </a:extLst>
              </p:cNvPr>
              <p:cNvSpPr/>
              <p:nvPr/>
            </p:nvSpPr>
            <p:spPr>
              <a:xfrm>
                <a:off x="11195427" y="2914710"/>
                <a:ext cx="2745612" cy="914400"/>
              </a:xfrm>
              <a:prstGeom prst="roundRect">
                <a:avLst>
                  <a:gd name="adj" fmla="val 11357"/>
                </a:avLst>
              </a:prstGeom>
              <a:solidFill>
                <a:srgbClr val="00BFAC"/>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54" name="Rounded Rectangle 19">
                <a:extLst>
                  <a:ext uri="{FF2B5EF4-FFF2-40B4-BE49-F238E27FC236}">
                    <a16:creationId xmlns:a16="http://schemas.microsoft.com/office/drawing/2014/main" id="{2E9F58FD-DA47-4A3E-987A-423C3A7D76A5}"/>
                  </a:ext>
                </a:extLst>
              </p:cNvPr>
              <p:cNvSpPr/>
              <p:nvPr/>
            </p:nvSpPr>
            <p:spPr>
              <a:xfrm>
                <a:off x="14080909" y="2914710"/>
                <a:ext cx="2745612" cy="914400"/>
              </a:xfrm>
              <a:prstGeom prst="roundRect">
                <a:avLst>
                  <a:gd name="adj" fmla="val 11357"/>
                </a:avLst>
              </a:prstGeom>
              <a:solidFill>
                <a:srgbClr val="FF0000"/>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55" name="Rounded Rectangle 20">
                <a:extLst>
                  <a:ext uri="{FF2B5EF4-FFF2-40B4-BE49-F238E27FC236}">
                    <a16:creationId xmlns:a16="http://schemas.microsoft.com/office/drawing/2014/main" id="{6A44E76A-9A24-4E91-8F90-16833A644873}"/>
                  </a:ext>
                </a:extLst>
              </p:cNvPr>
              <p:cNvSpPr/>
              <p:nvPr/>
            </p:nvSpPr>
            <p:spPr>
              <a:xfrm>
                <a:off x="16966391" y="2914710"/>
                <a:ext cx="2745612" cy="914400"/>
              </a:xfrm>
              <a:prstGeom prst="roundRect">
                <a:avLst>
                  <a:gd name="adj" fmla="val 11357"/>
                </a:avLst>
              </a:prstGeom>
              <a:solidFill>
                <a:srgbClr val="696FB9"/>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57" name="Rounded Rectangle 16">
                <a:extLst>
                  <a:ext uri="{FF2B5EF4-FFF2-40B4-BE49-F238E27FC236}">
                    <a16:creationId xmlns:a16="http://schemas.microsoft.com/office/drawing/2014/main" id="{89FF6914-993E-4EC4-92FD-26C6966D19EE}"/>
                  </a:ext>
                </a:extLst>
              </p:cNvPr>
              <p:cNvSpPr/>
              <p:nvPr/>
            </p:nvSpPr>
            <p:spPr>
              <a:xfrm>
                <a:off x="5424463" y="2914710"/>
                <a:ext cx="2745612" cy="914400"/>
              </a:xfrm>
              <a:prstGeom prst="roundRect">
                <a:avLst>
                  <a:gd name="adj" fmla="val 11357"/>
                </a:avLst>
              </a:prstGeom>
              <a:solidFill>
                <a:srgbClr val="FED000"/>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58" name="TextBox 57">
                <a:extLst>
                  <a:ext uri="{FF2B5EF4-FFF2-40B4-BE49-F238E27FC236}">
                    <a16:creationId xmlns:a16="http://schemas.microsoft.com/office/drawing/2014/main" id="{CA4DA21D-50B7-4B70-A596-46EF965F7039}"/>
                  </a:ext>
                </a:extLst>
              </p:cNvPr>
              <p:cNvSpPr txBox="1"/>
              <p:nvPr/>
            </p:nvSpPr>
            <p:spPr>
              <a:xfrm>
                <a:off x="6266105" y="3046264"/>
                <a:ext cx="1062332" cy="651294"/>
              </a:xfrm>
              <a:prstGeom prst="rect">
                <a:avLst/>
              </a:prstGeom>
              <a:noFill/>
              <a:ln>
                <a:noFill/>
              </a:ln>
            </p:spPr>
            <p:txBody>
              <a:bodyPr wrap="none" rtlCol="0" anchor="ctr" anchorCtr="0">
                <a:spAutoFit/>
              </a:bodyPr>
              <a:lstStyle/>
              <a:p>
                <a:pPr algn="ctr" defTabSz="1828434"/>
                <a:r>
                  <a:rPr lang="en-US" sz="1400" b="1" dirty="0">
                    <a:solidFill>
                      <a:srgbClr val="FFFFFF"/>
                    </a:solidFill>
                    <a:latin typeface="Poppins" pitchFamily="2" charset="77"/>
                    <a:ea typeface="League Spartan" charset="0"/>
                    <a:cs typeface="Poppins" pitchFamily="2" charset="77"/>
                  </a:rPr>
                  <a:t>------</a:t>
                </a:r>
              </a:p>
            </p:txBody>
          </p:sp>
          <p:sp>
            <p:nvSpPr>
              <p:cNvPr id="59" name="TextBox 58">
                <a:extLst>
                  <a:ext uri="{FF2B5EF4-FFF2-40B4-BE49-F238E27FC236}">
                    <a16:creationId xmlns:a16="http://schemas.microsoft.com/office/drawing/2014/main" id="{73590251-C74A-43B1-940D-688078549CB3}"/>
                  </a:ext>
                </a:extLst>
              </p:cNvPr>
              <p:cNvSpPr txBox="1"/>
              <p:nvPr/>
            </p:nvSpPr>
            <p:spPr>
              <a:xfrm>
                <a:off x="9151586" y="3046264"/>
                <a:ext cx="1062332" cy="651294"/>
              </a:xfrm>
              <a:prstGeom prst="rect">
                <a:avLst/>
              </a:prstGeom>
              <a:noFill/>
              <a:ln>
                <a:noFill/>
              </a:ln>
            </p:spPr>
            <p:txBody>
              <a:bodyPr wrap="none" rtlCol="0" anchor="ctr" anchorCtr="0">
                <a:spAutoFit/>
              </a:bodyPr>
              <a:lstStyle/>
              <a:p>
                <a:pPr algn="ctr" defTabSz="1828434"/>
                <a:r>
                  <a:rPr lang="en-US" sz="1400" b="1" dirty="0">
                    <a:solidFill>
                      <a:srgbClr val="FFFFFF"/>
                    </a:solidFill>
                    <a:latin typeface="Poppins" pitchFamily="2" charset="77"/>
                    <a:ea typeface="League Spartan" charset="0"/>
                    <a:cs typeface="Poppins" pitchFamily="2" charset="77"/>
                  </a:rPr>
                  <a:t>------</a:t>
                </a:r>
              </a:p>
            </p:txBody>
          </p:sp>
          <p:sp>
            <p:nvSpPr>
              <p:cNvPr id="60" name="TextBox 59">
                <a:extLst>
                  <a:ext uri="{FF2B5EF4-FFF2-40B4-BE49-F238E27FC236}">
                    <a16:creationId xmlns:a16="http://schemas.microsoft.com/office/drawing/2014/main" id="{4E11236C-CBD3-4713-8FC7-53A59D0C3546}"/>
                  </a:ext>
                </a:extLst>
              </p:cNvPr>
              <p:cNvSpPr txBox="1"/>
              <p:nvPr/>
            </p:nvSpPr>
            <p:spPr>
              <a:xfrm>
                <a:off x="12037069" y="3046264"/>
                <a:ext cx="1062332" cy="651294"/>
              </a:xfrm>
              <a:prstGeom prst="rect">
                <a:avLst/>
              </a:prstGeom>
              <a:noFill/>
              <a:ln>
                <a:noFill/>
              </a:ln>
            </p:spPr>
            <p:txBody>
              <a:bodyPr wrap="none" rtlCol="0" anchor="ctr" anchorCtr="0">
                <a:spAutoFit/>
              </a:bodyPr>
              <a:lstStyle/>
              <a:p>
                <a:pPr algn="ctr" defTabSz="1828434"/>
                <a:r>
                  <a:rPr lang="en-US" sz="1400" b="1" dirty="0">
                    <a:solidFill>
                      <a:srgbClr val="FFFFFF"/>
                    </a:solidFill>
                    <a:latin typeface="Poppins" pitchFamily="2" charset="77"/>
                    <a:ea typeface="League Spartan" charset="0"/>
                    <a:cs typeface="Poppins" pitchFamily="2" charset="77"/>
                  </a:rPr>
                  <a:t>------</a:t>
                </a:r>
              </a:p>
            </p:txBody>
          </p:sp>
          <p:sp>
            <p:nvSpPr>
              <p:cNvPr id="61" name="TextBox 60">
                <a:extLst>
                  <a:ext uri="{FF2B5EF4-FFF2-40B4-BE49-F238E27FC236}">
                    <a16:creationId xmlns:a16="http://schemas.microsoft.com/office/drawing/2014/main" id="{719F58AA-74D3-4C6F-9601-6691D8535E88}"/>
                  </a:ext>
                </a:extLst>
              </p:cNvPr>
              <p:cNvSpPr txBox="1"/>
              <p:nvPr/>
            </p:nvSpPr>
            <p:spPr>
              <a:xfrm>
                <a:off x="14922551" y="3046264"/>
                <a:ext cx="1062332" cy="651294"/>
              </a:xfrm>
              <a:prstGeom prst="rect">
                <a:avLst/>
              </a:prstGeom>
              <a:noFill/>
              <a:ln>
                <a:noFill/>
              </a:ln>
            </p:spPr>
            <p:txBody>
              <a:bodyPr wrap="none" rtlCol="0" anchor="ctr" anchorCtr="0">
                <a:spAutoFit/>
              </a:bodyPr>
              <a:lstStyle/>
              <a:p>
                <a:pPr algn="ctr" defTabSz="1828434"/>
                <a:r>
                  <a:rPr lang="en-US" sz="1400" b="1" dirty="0">
                    <a:solidFill>
                      <a:srgbClr val="FFFFFF"/>
                    </a:solidFill>
                    <a:latin typeface="Poppins" pitchFamily="2" charset="77"/>
                    <a:ea typeface="League Spartan" charset="0"/>
                    <a:cs typeface="Poppins" pitchFamily="2" charset="77"/>
                  </a:rPr>
                  <a:t>------</a:t>
                </a:r>
              </a:p>
            </p:txBody>
          </p:sp>
          <p:sp>
            <p:nvSpPr>
              <p:cNvPr id="62" name="TextBox 61">
                <a:extLst>
                  <a:ext uri="{FF2B5EF4-FFF2-40B4-BE49-F238E27FC236}">
                    <a16:creationId xmlns:a16="http://schemas.microsoft.com/office/drawing/2014/main" id="{68240808-9518-43DC-807C-6B667F80FE12}"/>
                  </a:ext>
                </a:extLst>
              </p:cNvPr>
              <p:cNvSpPr txBox="1"/>
              <p:nvPr/>
            </p:nvSpPr>
            <p:spPr>
              <a:xfrm>
                <a:off x="17808032" y="3046264"/>
                <a:ext cx="1062332" cy="651294"/>
              </a:xfrm>
              <a:prstGeom prst="rect">
                <a:avLst/>
              </a:prstGeom>
              <a:noFill/>
              <a:ln>
                <a:noFill/>
              </a:ln>
            </p:spPr>
            <p:txBody>
              <a:bodyPr wrap="none" rtlCol="0" anchor="ctr" anchorCtr="0">
                <a:spAutoFit/>
              </a:bodyPr>
              <a:lstStyle/>
              <a:p>
                <a:pPr algn="ctr" defTabSz="1828434"/>
                <a:r>
                  <a:rPr lang="en-US" sz="1400" b="1" dirty="0">
                    <a:solidFill>
                      <a:srgbClr val="FFFFFF"/>
                    </a:solidFill>
                    <a:latin typeface="Poppins" pitchFamily="2" charset="77"/>
                    <a:ea typeface="League Spartan" charset="0"/>
                    <a:cs typeface="Poppins" pitchFamily="2" charset="77"/>
                  </a:rPr>
                  <a:t>------</a:t>
                </a:r>
              </a:p>
            </p:txBody>
          </p:sp>
          <p:sp>
            <p:nvSpPr>
              <p:cNvPr id="63" name="Rounded Rectangle 85">
                <a:extLst>
                  <a:ext uri="{FF2B5EF4-FFF2-40B4-BE49-F238E27FC236}">
                    <a16:creationId xmlns:a16="http://schemas.microsoft.com/office/drawing/2014/main" id="{966FEAF5-070B-494D-8274-949D920F0D62}"/>
                  </a:ext>
                </a:extLst>
              </p:cNvPr>
              <p:cNvSpPr/>
              <p:nvPr/>
            </p:nvSpPr>
            <p:spPr>
              <a:xfrm>
                <a:off x="1520825" y="2877430"/>
                <a:ext cx="3409458" cy="1114218"/>
              </a:xfrm>
              <a:prstGeom prst="roundRect">
                <a:avLst>
                  <a:gd name="adj" fmla="val 11357"/>
                </a:avLst>
              </a:prstGeom>
              <a:solidFill>
                <a:srgbClr val="0292C2"/>
              </a:solidFill>
              <a:ln w="12700" cap="flat" cmpd="sng" algn="ctr">
                <a:noFill/>
                <a:prstDash val="solid"/>
                <a:miter lim="800000"/>
              </a:ln>
              <a:effectLst/>
            </p:spPr>
            <p:txBody>
              <a:bodyPr rtlCol="0"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4" name="TextBox 63">
                <a:extLst>
                  <a:ext uri="{FF2B5EF4-FFF2-40B4-BE49-F238E27FC236}">
                    <a16:creationId xmlns:a16="http://schemas.microsoft.com/office/drawing/2014/main" id="{70928320-B000-4071-94EC-F69F92E6A6B4}"/>
                  </a:ext>
                </a:extLst>
              </p:cNvPr>
              <p:cNvSpPr txBox="1"/>
              <p:nvPr/>
            </p:nvSpPr>
            <p:spPr>
              <a:xfrm>
                <a:off x="1833741" y="3076326"/>
                <a:ext cx="2783627" cy="716422"/>
              </a:xfrm>
              <a:prstGeom prst="rect">
                <a:avLst/>
              </a:prstGeom>
              <a:noFill/>
              <a:ln>
                <a:noFill/>
              </a:ln>
            </p:spPr>
            <p:txBody>
              <a:bodyPr wrap="none" rtlCol="0" anchor="ctr" anchorCtr="0">
                <a:spAutoFit/>
              </a:bodyPr>
              <a:lstStyle/>
              <a:p>
                <a:pPr algn="ctr" defTabSz="1828434"/>
                <a:r>
                  <a:rPr lang="en-US" sz="1600" b="1" dirty="0">
                    <a:solidFill>
                      <a:srgbClr val="FFFFFF"/>
                    </a:solidFill>
                    <a:latin typeface="Poppins" pitchFamily="2" charset="77"/>
                    <a:ea typeface="League Spartan" charset="0"/>
                    <a:cs typeface="Poppins" pitchFamily="2" charset="77"/>
                  </a:rPr>
                  <a:t>WORD BANK:</a:t>
                </a:r>
              </a:p>
            </p:txBody>
          </p:sp>
        </p:grpSp>
        <p:sp>
          <p:nvSpPr>
            <p:cNvPr id="65" name="Rectangle: Rounded Corners 64">
              <a:extLst>
                <a:ext uri="{FF2B5EF4-FFF2-40B4-BE49-F238E27FC236}">
                  <a16:creationId xmlns:a16="http://schemas.microsoft.com/office/drawing/2014/main" id="{88980A2D-E8DC-45C0-8D5A-57E5263AD454}"/>
                </a:ext>
              </a:extLst>
            </p:cNvPr>
            <p:cNvSpPr/>
            <p:nvPr/>
          </p:nvSpPr>
          <p:spPr>
            <a:xfrm>
              <a:off x="526532" y="5991506"/>
              <a:ext cx="9005335" cy="1480147"/>
            </a:xfrm>
            <a:prstGeom prst="roundRect">
              <a:avLst/>
            </a:prstGeom>
            <a:noFill/>
            <a:ln w="1905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6" name="TextBox 65">
              <a:extLst>
                <a:ext uri="{FF2B5EF4-FFF2-40B4-BE49-F238E27FC236}">
                  <a16:creationId xmlns:a16="http://schemas.microsoft.com/office/drawing/2014/main" id="{C1426476-C2D2-437B-932A-A1A6C16D5909}"/>
                </a:ext>
              </a:extLst>
            </p:cNvPr>
            <p:cNvSpPr txBox="1"/>
            <p:nvPr/>
          </p:nvSpPr>
          <p:spPr>
            <a:xfrm>
              <a:off x="695325" y="6058181"/>
              <a:ext cx="8731692" cy="286795"/>
            </a:xfrm>
            <a:prstGeom prst="rect">
              <a:avLst/>
            </a:prstGeom>
            <a:noFill/>
          </p:spPr>
          <p:txBody>
            <a:bodyPr wrap="square" rtlCol="0">
              <a:spAutoFit/>
            </a:bodyPr>
            <a:lstStyle/>
            <a:p>
              <a:r>
                <a:rPr lang="en-US" sz="1200" b="1" dirty="0">
                  <a:solidFill>
                    <a:srgbClr val="3F3F44"/>
                  </a:solidFill>
                  <a:latin typeface="Lato" panose="020F0502020204030203" pitchFamily="34" charset="0"/>
                </a:rPr>
                <a:t>Passage:</a:t>
              </a:r>
            </a:p>
          </p:txBody>
        </p:sp>
      </p:grpSp>
      <p:sp>
        <p:nvSpPr>
          <p:cNvPr id="67" name="TextBox 66">
            <a:extLst>
              <a:ext uri="{FF2B5EF4-FFF2-40B4-BE49-F238E27FC236}">
                <a16:creationId xmlns:a16="http://schemas.microsoft.com/office/drawing/2014/main" id="{2A441A2E-83B4-4386-8991-133766B043D5}"/>
              </a:ext>
            </a:extLst>
          </p:cNvPr>
          <p:cNvSpPr txBox="1"/>
          <p:nvPr/>
        </p:nvSpPr>
        <p:spPr>
          <a:xfrm>
            <a:off x="788858" y="7431356"/>
            <a:ext cx="3045797" cy="215444"/>
          </a:xfrm>
          <a:prstGeom prst="rect">
            <a:avLst/>
          </a:prstGeom>
          <a:noFill/>
        </p:spPr>
        <p:txBody>
          <a:bodyPr wrap="square" rtlCol="0">
            <a:spAutoFit/>
          </a:bodyPr>
          <a:lstStyle/>
          <a:p>
            <a:r>
              <a:rPr lang="en-US" sz="800" dirty="0">
                <a:solidFill>
                  <a:srgbClr val="3F3F44"/>
                </a:solidFill>
                <a:latin typeface="Lato" panose="020F0502020204030203" pitchFamily="34" charset="0"/>
              </a:rPr>
              <a:t>© Model Teaching, 2021.  All Rights Reserved.</a:t>
            </a:r>
          </a:p>
        </p:txBody>
      </p:sp>
    </p:spTree>
    <p:extLst>
      <p:ext uri="{BB962C8B-B14F-4D97-AF65-F5344CB8AC3E}">
        <p14:creationId xmlns:p14="http://schemas.microsoft.com/office/powerpoint/2010/main" val="1592318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TotalTime>
  <Words>305</Words>
  <Application>Microsoft Office PowerPoint</Application>
  <PresentationFormat>Custom</PresentationFormat>
  <Paragraphs>78</Paragraphs>
  <Slides>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vt:i4>
      </vt:variant>
    </vt:vector>
  </HeadingPairs>
  <TitlesOfParts>
    <vt:vector size="13" baseType="lpstr">
      <vt:lpstr>MS Gothic</vt:lpstr>
      <vt:lpstr>Arial</vt:lpstr>
      <vt:lpstr>Calibri</vt:lpstr>
      <vt:lpstr>Calibri Light</vt:lpstr>
      <vt:lpstr>Lato</vt:lpstr>
      <vt:lpstr>Oswald</vt:lpstr>
      <vt:lpstr>Poppins</vt:lpstr>
      <vt:lpstr>Roboto Light</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Pond</dc:creator>
  <cp:lastModifiedBy>Adam Pond</cp:lastModifiedBy>
  <cp:revision>8</cp:revision>
  <dcterms:created xsi:type="dcterms:W3CDTF">2021-07-05T15:05:10Z</dcterms:created>
  <dcterms:modified xsi:type="dcterms:W3CDTF">2021-07-05T17:20:10Z</dcterms:modified>
</cp:coreProperties>
</file>