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F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6" autoAdjust="0"/>
    <p:restoredTop sz="96247" autoAdjust="0"/>
  </p:normalViewPr>
  <p:slideViewPr>
    <p:cSldViewPr snapToGrid="0">
      <p:cViewPr varScale="1">
        <p:scale>
          <a:sx n="73" d="100"/>
          <a:sy n="73" d="100"/>
        </p:scale>
        <p:origin x="2988" y="78"/>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27A5B9-FCDF-47B0-B54B-596F287AFC7B}" type="datetimeFigureOut">
              <a:rPr lang="en-US" smtClean="0"/>
              <a:t>8/25/2022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3960730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7A5B9-FCDF-47B0-B54B-596F287AFC7B}" type="datetimeFigureOut">
              <a:rPr lang="en-US" smtClean="0"/>
              <a:t>8/25/2022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1246910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7A5B9-FCDF-47B0-B54B-596F287AFC7B}" type="datetimeFigureOut">
              <a:rPr lang="en-US" smtClean="0"/>
              <a:t>8/25/2022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6563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27A5B9-FCDF-47B0-B54B-596F287AFC7B}" type="datetimeFigureOut">
              <a:rPr lang="en-US" smtClean="0"/>
              <a:t>8/25/2022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893823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27A5B9-FCDF-47B0-B54B-596F287AFC7B}" type="datetimeFigureOut">
              <a:rPr lang="en-US" smtClean="0"/>
              <a:t>8/25/2022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2489488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27A5B9-FCDF-47B0-B54B-596F287AFC7B}" type="datetimeFigureOut">
              <a:rPr lang="en-US" smtClean="0"/>
              <a:t>8/25/2022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287234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27A5B9-FCDF-47B0-B54B-596F287AFC7B}" type="datetimeFigureOut">
              <a:rPr lang="en-US" smtClean="0"/>
              <a:t>8/25/2022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2891984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27A5B9-FCDF-47B0-B54B-596F287AFC7B}" type="datetimeFigureOut">
              <a:rPr lang="en-US" smtClean="0"/>
              <a:t>8/25/2022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424382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27A5B9-FCDF-47B0-B54B-596F287AFC7B}" type="datetimeFigureOut">
              <a:rPr lang="en-US" smtClean="0"/>
              <a:t>8/25/2022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3611519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8027A5B9-FCDF-47B0-B54B-596F287AFC7B}" type="datetimeFigureOut">
              <a:rPr lang="en-US" smtClean="0"/>
              <a:t>8/25/2022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1364533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8027A5B9-FCDF-47B0-B54B-596F287AFC7B}" type="datetimeFigureOut">
              <a:rPr lang="en-US" smtClean="0"/>
              <a:t>8/25/2022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98BB5C-6D81-4F43-9572-F14840E7A63A}" type="slidenum">
              <a:rPr lang="en-US" smtClean="0"/>
              <a:t>‹#›</a:t>
            </a:fld>
            <a:endParaRPr lang="en-US"/>
          </a:p>
        </p:txBody>
      </p:sp>
    </p:spTree>
    <p:extLst>
      <p:ext uri="{BB962C8B-B14F-4D97-AF65-F5344CB8AC3E}">
        <p14:creationId xmlns:p14="http://schemas.microsoft.com/office/powerpoint/2010/main" val="138994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8027A5B9-FCDF-47B0-B54B-596F287AFC7B}" type="datetimeFigureOut">
              <a:rPr lang="en-US" smtClean="0"/>
              <a:t>8/25/2022</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F498BB5C-6D81-4F43-9572-F14840E7A63A}" type="slidenum">
              <a:rPr lang="en-US" smtClean="0"/>
              <a:t>‹#›</a:t>
            </a:fld>
            <a:endParaRPr lang="en-US"/>
          </a:p>
        </p:txBody>
      </p:sp>
    </p:spTree>
    <p:extLst>
      <p:ext uri="{BB962C8B-B14F-4D97-AF65-F5344CB8AC3E}">
        <p14:creationId xmlns:p14="http://schemas.microsoft.com/office/powerpoint/2010/main" val="809567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037725-CAE3-456C-A8A6-001702AA50D3}"/>
              </a:ext>
            </a:extLst>
          </p:cNvPr>
          <p:cNvSpPr/>
          <p:nvPr/>
        </p:nvSpPr>
        <p:spPr>
          <a:xfrm>
            <a:off x="475736" y="991876"/>
            <a:ext cx="6820928" cy="4037324"/>
          </a:xfrm>
          <a:prstGeom prst="rect">
            <a:avLst/>
          </a:prstGeom>
        </p:spPr>
        <p:txBody>
          <a:bodyPr wrap="square">
            <a:spAutoFit/>
          </a:bodyPr>
          <a:lstStyle/>
          <a:p>
            <a:pPr algn="ctr">
              <a:lnSpc>
                <a:spcPct val="107000"/>
              </a:lnSpc>
              <a:spcAft>
                <a:spcPts val="800"/>
              </a:spcAft>
            </a:pPr>
            <a:r>
              <a:rPr lang="en-US" sz="2000" dirty="0">
                <a:latin typeface="Lato Black" panose="020F0A02020204030203" pitchFamily="34" charset="0"/>
                <a:ea typeface="Calibri" panose="020F0502020204030204" pitchFamily="34" charset="0"/>
                <a:cs typeface="Times New Roman" panose="02020603050405020304" pitchFamily="18" charset="0"/>
              </a:rPr>
              <a:t>New Friends BINGO Template</a:t>
            </a:r>
          </a:p>
          <a:p>
            <a:pPr algn="ctr">
              <a:lnSpc>
                <a:spcPct val="107000"/>
              </a:lnSpc>
              <a:spcAft>
                <a:spcPts val="800"/>
              </a:spcAft>
            </a:pPr>
            <a:endParaRPr lang="en-US" dirty="0">
              <a:latin typeface="Lato" panose="020F0502020204030203"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dirty="0">
              <a:latin typeface="Lato" panose="020F050202020403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b="1" dirty="0">
                <a:latin typeface="Lato" panose="020F0502020204030203" pitchFamily="34" charset="0"/>
                <a:ea typeface="Calibri" panose="020F0502020204030204" pitchFamily="34" charset="0"/>
                <a:cs typeface="Times New Roman" panose="02020603050405020304" pitchFamily="18" charset="0"/>
              </a:rPr>
              <a:t>Directions for the Teacher: </a:t>
            </a:r>
            <a:r>
              <a:rPr lang="en-US" sz="1600" dirty="0">
                <a:latin typeface="Lato" panose="020F0502020204030203" pitchFamily="34" charset="0"/>
                <a:ea typeface="Calibri" panose="020F0502020204030204" pitchFamily="34" charset="0"/>
                <a:cs typeface="Times New Roman" panose="02020603050405020304" pitchFamily="18" charset="0"/>
              </a:rPr>
              <a:t>The following pages contain three different versions of a “New Friends BINGO” game. The first template is an elementary friendly version, the second is for middle or high school students, and the third is blank so that you can completely customize it. Use the first two templates as is, making a copy for each student, or change up any of the descriptors to make it more applicable for your class. </a:t>
            </a:r>
          </a:p>
          <a:p>
            <a:pPr>
              <a:lnSpc>
                <a:spcPct val="107000"/>
              </a:lnSpc>
              <a:spcAft>
                <a:spcPts val="800"/>
              </a:spcAft>
            </a:pPr>
            <a:r>
              <a:rPr lang="en-US" sz="1600" dirty="0">
                <a:latin typeface="Lato" panose="020F0502020204030203" pitchFamily="34" charset="0"/>
                <a:ea typeface="Calibri" panose="020F0502020204030204" pitchFamily="34" charset="0"/>
                <a:cs typeface="Times New Roman" panose="02020603050405020304" pitchFamily="18" charset="0"/>
              </a:rPr>
              <a:t>Give each student a copy and have them mingle around the room talking to students, trying to find a different person for each square on the BINGO board. You can challenge them to find just five in a row, or to complete the entire board, depending on the amount of time you allow.</a:t>
            </a:r>
          </a:p>
        </p:txBody>
      </p:sp>
      <p:sp>
        <p:nvSpPr>
          <p:cNvPr id="5" name="Rectangle 4">
            <a:extLst>
              <a:ext uri="{FF2B5EF4-FFF2-40B4-BE49-F238E27FC236}">
                <a16:creationId xmlns:a16="http://schemas.microsoft.com/office/drawing/2014/main" id="{C41F5EC6-D2D5-4603-810E-94E4573D43C5}"/>
              </a:ext>
            </a:extLst>
          </p:cNvPr>
          <p:cNvSpPr/>
          <p:nvPr/>
        </p:nvSpPr>
        <p:spPr>
          <a:xfrm>
            <a:off x="427069" y="9231867"/>
            <a:ext cx="2712602" cy="246221"/>
          </a:xfrm>
          <a:prstGeom prst="rect">
            <a:avLst/>
          </a:prstGeom>
        </p:spPr>
        <p:txBody>
          <a:bodyPr wrap="none">
            <a:spAutoFit/>
          </a:bodyPr>
          <a:lstStyle/>
          <a:p>
            <a:r>
              <a:rPr lang="en-US" sz="1000" dirty="0">
                <a:solidFill>
                  <a:srgbClr val="3F3F44"/>
                </a:solidFill>
                <a:latin typeface="Lato" panose="020F0502020204030203" pitchFamily="34" charset="0"/>
              </a:rPr>
              <a:t>©Model Teaching, 2020.  All Rights Reserved.</a:t>
            </a:r>
          </a:p>
        </p:txBody>
      </p:sp>
      <p:pic>
        <p:nvPicPr>
          <p:cNvPr id="6" name="Picture 5" descr="Logo">
            <a:extLst>
              <a:ext uri="{FF2B5EF4-FFF2-40B4-BE49-F238E27FC236}">
                <a16:creationId xmlns:a16="http://schemas.microsoft.com/office/drawing/2014/main" id="{1FB6EC10-3E8A-4309-92AA-582AA506A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0394" y="9066524"/>
            <a:ext cx="1946270" cy="482546"/>
          </a:xfrm>
          <a:prstGeom prst="rect">
            <a:avLst/>
          </a:prstGeom>
        </p:spPr>
      </p:pic>
    </p:spTree>
    <p:extLst>
      <p:ext uri="{BB962C8B-B14F-4D97-AF65-F5344CB8AC3E}">
        <p14:creationId xmlns:p14="http://schemas.microsoft.com/office/powerpoint/2010/main" val="2447607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
            <a:extLst>
              <a:ext uri="{FF2B5EF4-FFF2-40B4-BE49-F238E27FC236}">
                <a16:creationId xmlns:a16="http://schemas.microsoft.com/office/drawing/2014/main" id="{EC8228CE-C5B5-4E0A-B358-36EFEA5191C7}"/>
              </a:ext>
            </a:extLst>
          </p:cNvPr>
          <p:cNvPicPr>
            <a:picLocks noChangeAspect="1"/>
          </p:cNvPicPr>
          <p:nvPr/>
        </p:nvPicPr>
        <p:blipFill>
          <a:blip r:embed="rId2">
            <a:clrChange>
              <a:clrFrom>
                <a:srgbClr val="DDDDDD"/>
              </a:clrFrom>
              <a:clrTo>
                <a:srgbClr val="DDDDDD">
                  <a:alpha val="0"/>
                </a:srgbClr>
              </a:clrTo>
            </a:clrChange>
            <a:extLst>
              <a:ext uri="{28A0092B-C50C-407E-A947-70E740481C1C}">
                <a14:useLocalDpi xmlns:a14="http://schemas.microsoft.com/office/drawing/2010/main" val="0"/>
              </a:ext>
            </a:extLst>
          </a:blip>
          <a:stretch>
            <a:fillRect/>
          </a:stretch>
        </p:blipFill>
        <p:spPr>
          <a:xfrm>
            <a:off x="0" y="0"/>
            <a:ext cx="7772399" cy="10058400"/>
          </a:xfrm>
          <a:prstGeom prst="rect">
            <a:avLst/>
          </a:prstGeom>
        </p:spPr>
      </p:pic>
      <p:sp>
        <p:nvSpPr>
          <p:cNvPr id="6" name="Rectangle: Rounded Corners 5">
            <a:extLst>
              <a:ext uri="{FF2B5EF4-FFF2-40B4-BE49-F238E27FC236}">
                <a16:creationId xmlns:a16="http://schemas.microsoft.com/office/drawing/2014/main" id="{800A2374-FA55-4395-BB1F-C2AB06D00C9F}"/>
              </a:ext>
              <a:ext uri="{C183D7F6-B498-43B3-948B-1728B52AA6E4}">
                <adec:decorative xmlns:adec="http://schemas.microsoft.com/office/drawing/2017/decorative" val="1"/>
              </a:ext>
            </a:extLst>
          </p:cNvPr>
          <p:cNvSpPr/>
          <p:nvPr/>
        </p:nvSpPr>
        <p:spPr>
          <a:xfrm>
            <a:off x="135924" y="172995"/>
            <a:ext cx="7512908" cy="972476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9EE3981-4D8E-42FB-9CFD-22443617CA54}"/>
              </a:ext>
            </a:extLst>
          </p:cNvPr>
          <p:cNvSpPr txBox="1"/>
          <p:nvPr/>
        </p:nvSpPr>
        <p:spPr>
          <a:xfrm>
            <a:off x="568412" y="457200"/>
            <a:ext cx="6376086" cy="677108"/>
          </a:xfrm>
          <a:prstGeom prst="rect">
            <a:avLst/>
          </a:prstGeom>
          <a:noFill/>
        </p:spPr>
        <p:txBody>
          <a:bodyPr wrap="square" rtlCol="0">
            <a:spAutoFit/>
          </a:bodyPr>
          <a:lstStyle/>
          <a:p>
            <a:pPr algn="ctr"/>
            <a:r>
              <a:rPr lang="en-US" sz="2400" dirty="0">
                <a:solidFill>
                  <a:srgbClr val="0070C0"/>
                </a:solidFill>
                <a:latin typeface="CCMeanwhile" pitchFamily="50" charset="0"/>
                <a:cs typeface="Poppins" panose="00000800000000000000" pitchFamily="50" charset="0"/>
              </a:rPr>
              <a:t>NEW FRIENDS BINGO TEMPLATE</a:t>
            </a:r>
          </a:p>
          <a:p>
            <a:pPr algn="ctr"/>
            <a:r>
              <a:rPr lang="en-US" sz="1400" dirty="0">
                <a:solidFill>
                  <a:schemeClr val="accent2"/>
                </a:solidFill>
                <a:latin typeface="CCMeanwhile" pitchFamily="50" charset="0"/>
                <a:cs typeface="Poppins" panose="00000800000000000000" pitchFamily="50" charset="0"/>
              </a:rPr>
              <a:t>Elementary version</a:t>
            </a:r>
          </a:p>
        </p:txBody>
      </p:sp>
      <p:sp>
        <p:nvSpPr>
          <p:cNvPr id="8" name="Rectangle 7">
            <a:extLst>
              <a:ext uri="{FF2B5EF4-FFF2-40B4-BE49-F238E27FC236}">
                <a16:creationId xmlns:a16="http://schemas.microsoft.com/office/drawing/2014/main" id="{BD402444-35E9-4EFC-9B5E-A9BEAD38423E}"/>
              </a:ext>
            </a:extLst>
          </p:cNvPr>
          <p:cNvSpPr/>
          <p:nvPr/>
        </p:nvSpPr>
        <p:spPr>
          <a:xfrm>
            <a:off x="447932" y="1183031"/>
            <a:ext cx="7262683" cy="470963"/>
          </a:xfrm>
          <a:prstGeom prst="rect">
            <a:avLst/>
          </a:prstGeom>
        </p:spPr>
        <p:txBody>
          <a:bodyPr wrap="square">
            <a:spAutoFit/>
          </a:bodyPr>
          <a:lstStyle/>
          <a:p>
            <a:pPr>
              <a:lnSpc>
                <a:spcPct val="107000"/>
              </a:lnSpc>
              <a:spcAft>
                <a:spcPts val="800"/>
              </a:spcAft>
            </a:pPr>
            <a:r>
              <a:rPr lang="en-US" sz="1200" b="1" dirty="0">
                <a:solidFill>
                  <a:srgbClr val="3F3F44"/>
                </a:solidFill>
                <a:latin typeface="Lato" panose="020F0502020204030203" pitchFamily="34" charset="0"/>
                <a:ea typeface="Calibri" panose="020F0502020204030204" pitchFamily="34" charset="0"/>
                <a:cs typeface="Times New Roman" panose="02020603050405020304" pitchFamily="18" charset="0"/>
              </a:rPr>
              <a:t>Directions: </a:t>
            </a:r>
            <a:r>
              <a:rPr lang="en-US" sz="1200" dirty="0">
                <a:solidFill>
                  <a:srgbClr val="3F3F44"/>
                </a:solidFill>
                <a:latin typeface="Lato" panose="020F0502020204030203" pitchFamily="34" charset="0"/>
                <a:ea typeface="Calibri" panose="020F0502020204030204" pitchFamily="34" charset="0"/>
                <a:cs typeface="Times New Roman" panose="02020603050405020304" pitchFamily="18" charset="0"/>
              </a:rPr>
              <a:t>Find a classmate who fits the description in each box and write their name in the space provided. Be sure to find a different classmate for each space!</a:t>
            </a:r>
          </a:p>
        </p:txBody>
      </p:sp>
      <p:graphicFrame>
        <p:nvGraphicFramePr>
          <p:cNvPr id="9" name="Table 8">
            <a:extLst>
              <a:ext uri="{FF2B5EF4-FFF2-40B4-BE49-F238E27FC236}">
                <a16:creationId xmlns:a16="http://schemas.microsoft.com/office/drawing/2014/main" id="{76031343-CE6C-4530-8F41-48F0BF11FAD1}"/>
              </a:ext>
            </a:extLst>
          </p:cNvPr>
          <p:cNvGraphicFramePr>
            <a:graphicFrameLocks noGrp="1"/>
          </p:cNvGraphicFramePr>
          <p:nvPr>
            <p:extLst>
              <p:ext uri="{D42A27DB-BD31-4B8C-83A1-F6EECF244321}">
                <p14:modId xmlns:p14="http://schemas.microsoft.com/office/powerpoint/2010/main" val="2739010301"/>
              </p:ext>
            </p:extLst>
          </p:nvPr>
        </p:nvGraphicFramePr>
        <p:xfrm>
          <a:off x="568412" y="1826989"/>
          <a:ext cx="6647935" cy="7452934"/>
        </p:xfrm>
        <a:graphic>
          <a:graphicData uri="http://schemas.openxmlformats.org/drawingml/2006/table">
            <a:tbl>
              <a:tblPr firstRow="1" firstCol="1" bandRow="1">
                <a:effectLst>
                  <a:outerShdw blurRad="50800" dist="38100" dir="8100000" algn="tr" rotWithShape="0">
                    <a:prstClr val="black">
                      <a:alpha val="40000"/>
                    </a:prstClr>
                  </a:outerShdw>
                </a:effectLst>
                <a:tableStyleId>{5940675A-B579-460E-94D1-54222C63F5DA}</a:tableStyleId>
              </a:tblPr>
              <a:tblGrid>
                <a:gridCol w="1329587">
                  <a:extLst>
                    <a:ext uri="{9D8B030D-6E8A-4147-A177-3AD203B41FA5}">
                      <a16:colId xmlns:a16="http://schemas.microsoft.com/office/drawing/2014/main" val="3826146025"/>
                    </a:ext>
                  </a:extLst>
                </a:gridCol>
                <a:gridCol w="1329587">
                  <a:extLst>
                    <a:ext uri="{9D8B030D-6E8A-4147-A177-3AD203B41FA5}">
                      <a16:colId xmlns:a16="http://schemas.microsoft.com/office/drawing/2014/main" val="3742236430"/>
                    </a:ext>
                  </a:extLst>
                </a:gridCol>
                <a:gridCol w="1329587">
                  <a:extLst>
                    <a:ext uri="{9D8B030D-6E8A-4147-A177-3AD203B41FA5}">
                      <a16:colId xmlns:a16="http://schemas.microsoft.com/office/drawing/2014/main" val="3707283632"/>
                    </a:ext>
                  </a:extLst>
                </a:gridCol>
                <a:gridCol w="1329587">
                  <a:extLst>
                    <a:ext uri="{9D8B030D-6E8A-4147-A177-3AD203B41FA5}">
                      <a16:colId xmlns:a16="http://schemas.microsoft.com/office/drawing/2014/main" val="3830021039"/>
                    </a:ext>
                  </a:extLst>
                </a:gridCol>
                <a:gridCol w="1329587">
                  <a:extLst>
                    <a:ext uri="{9D8B030D-6E8A-4147-A177-3AD203B41FA5}">
                      <a16:colId xmlns:a16="http://schemas.microsoft.com/office/drawing/2014/main" val="2199216311"/>
                    </a:ext>
                  </a:extLst>
                </a:gridCol>
              </a:tblGrid>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Favorite subject is math</a:t>
                      </a: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learning to play a musical instrument</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Plays on a sports team</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Loves going for bike rides</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Loves to read!</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636061"/>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Has lived in at least 3 states</a:t>
                      </a:r>
                    </a:p>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Likes to go camping</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Favorite subject is science</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caught a fish</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a:solidFill>
                            <a:srgbClr val="3F3F44"/>
                          </a:solidFill>
                          <a:effectLst/>
                          <a:latin typeface="CCMeanwhile" pitchFamily="50" charset="0"/>
                        </a:rPr>
                        <a:t> </a:t>
                      </a:r>
                    </a:p>
                    <a:p>
                      <a:pPr marL="0" marR="0" algn="ctr">
                        <a:lnSpc>
                          <a:spcPct val="100000"/>
                        </a:lnSpc>
                        <a:spcBef>
                          <a:spcPts val="0"/>
                        </a:spcBef>
                        <a:spcAft>
                          <a:spcPts val="0"/>
                        </a:spcAft>
                      </a:pPr>
                      <a:r>
                        <a:rPr lang="en-US" sz="900">
                          <a:solidFill>
                            <a:srgbClr val="3F3F44"/>
                          </a:solidFill>
                          <a:effectLst/>
                          <a:latin typeface="CCMeanwhile" pitchFamily="50" charset="0"/>
                        </a:rPr>
                        <a:t>Has been to another country</a:t>
                      </a:r>
                      <a:endParaRPr lang="en-US" sz="90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9451716"/>
                  </a:ext>
                </a:extLst>
              </a:tr>
              <a:tr h="1336834">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Is an only child</a:t>
                      </a:r>
                    </a:p>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lived in the same house their entire life</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the oldest child in their family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Likes cats better than dogs</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Favorite season is winter</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4996861"/>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Speaks another language</a:t>
                      </a:r>
                    </a:p>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a:solidFill>
                            <a:srgbClr val="3F3F44"/>
                          </a:solidFill>
                          <a:effectLst/>
                          <a:latin typeface="CCMeanwhile" pitchFamily="50" charset="0"/>
                        </a:rPr>
                        <a:t> </a:t>
                      </a:r>
                    </a:p>
                    <a:p>
                      <a:pPr marL="0" marR="0" algn="ctr">
                        <a:lnSpc>
                          <a:spcPct val="100000"/>
                        </a:lnSpc>
                        <a:spcBef>
                          <a:spcPts val="0"/>
                        </a:spcBef>
                        <a:spcAft>
                          <a:spcPts val="0"/>
                        </a:spcAft>
                      </a:pPr>
                      <a:r>
                        <a:rPr lang="en-US" sz="900">
                          <a:solidFill>
                            <a:srgbClr val="3F3F44"/>
                          </a:solidFill>
                          <a:effectLst/>
                          <a:latin typeface="CCMeanwhile" pitchFamily="50" charset="0"/>
                        </a:rPr>
                        <a:t>Has no pets</a:t>
                      </a:r>
                      <a:endParaRPr lang="en-US" sz="90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Likes to help their parents cook or likes to cook on their own</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Already know what they want to be when they grow up</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the youngest child in his/her family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610195"/>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Was excited to come to school today</a:t>
                      </a:r>
                    </a:p>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a:solidFill>
                            <a:srgbClr val="3F3F44"/>
                          </a:solidFill>
                          <a:effectLst/>
                          <a:latin typeface="CCMeanwhile" pitchFamily="50" charset="0"/>
                        </a:rPr>
                        <a:t> </a:t>
                      </a:r>
                    </a:p>
                    <a:p>
                      <a:pPr marL="0" marR="0" algn="ctr">
                        <a:lnSpc>
                          <a:spcPct val="100000"/>
                        </a:lnSpc>
                        <a:spcBef>
                          <a:spcPts val="0"/>
                        </a:spcBef>
                        <a:spcAft>
                          <a:spcPts val="0"/>
                        </a:spcAft>
                      </a:pPr>
                      <a:r>
                        <a:rPr lang="en-US" sz="900">
                          <a:solidFill>
                            <a:srgbClr val="3F3F44"/>
                          </a:solidFill>
                          <a:effectLst/>
                          <a:latin typeface="CCMeanwhile" pitchFamily="50" charset="0"/>
                        </a:rPr>
                        <a:t>Had cereal for breakfast</a:t>
                      </a:r>
                      <a:endParaRPr lang="en-US" sz="90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a:solidFill>
                            <a:srgbClr val="3F3F44"/>
                          </a:solidFill>
                          <a:effectLst/>
                          <a:latin typeface="CCMeanwhile" pitchFamily="50" charset="0"/>
                        </a:rPr>
                        <a:t> </a:t>
                      </a:r>
                    </a:p>
                    <a:p>
                      <a:pPr marL="0" marR="0" algn="ctr">
                        <a:lnSpc>
                          <a:spcPct val="100000"/>
                        </a:lnSpc>
                        <a:spcBef>
                          <a:spcPts val="0"/>
                        </a:spcBef>
                        <a:spcAft>
                          <a:spcPts val="0"/>
                        </a:spcAft>
                      </a:pPr>
                      <a:r>
                        <a:rPr lang="en-US" sz="900">
                          <a:solidFill>
                            <a:srgbClr val="3F3F44"/>
                          </a:solidFill>
                          <a:effectLst/>
                          <a:latin typeface="CCMeanwhile" pitchFamily="50" charset="0"/>
                        </a:rPr>
                        <a:t>Loves anything sweet like candy or cake or cookies</a:t>
                      </a:r>
                      <a:endParaRPr lang="en-US" sz="90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Favorite season is summer</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never had a cavity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2207918"/>
                  </a:ext>
                </a:extLst>
              </a:tr>
            </a:tbl>
          </a:graphicData>
        </a:graphic>
      </p:graphicFrame>
    </p:spTree>
    <p:extLst>
      <p:ext uri="{BB962C8B-B14F-4D97-AF65-F5344CB8AC3E}">
        <p14:creationId xmlns:p14="http://schemas.microsoft.com/office/powerpoint/2010/main" val="3117536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a:extLst>
              <a:ext uri="{FF2B5EF4-FFF2-40B4-BE49-F238E27FC236}">
                <a16:creationId xmlns:a16="http://schemas.microsoft.com/office/drawing/2014/main" id="{EC8228CE-C5B5-4E0A-B358-36EFEA5191C7}"/>
              </a:ext>
            </a:extLst>
          </p:cNvPr>
          <p:cNvPicPr>
            <a:picLocks noChangeAspect="1"/>
          </p:cNvPicPr>
          <p:nvPr/>
        </p:nvPicPr>
        <p:blipFill>
          <a:blip r:embed="rId2">
            <a:clrChange>
              <a:clrFrom>
                <a:srgbClr val="DDDDDD"/>
              </a:clrFrom>
              <a:clrTo>
                <a:srgbClr val="DDDDDD">
                  <a:alpha val="0"/>
                </a:srgbClr>
              </a:clrTo>
            </a:clrChange>
            <a:extLst>
              <a:ext uri="{28A0092B-C50C-407E-A947-70E740481C1C}">
                <a14:useLocalDpi xmlns:a14="http://schemas.microsoft.com/office/drawing/2010/main" val="0"/>
              </a:ext>
            </a:extLst>
          </a:blip>
          <a:stretch>
            <a:fillRect/>
          </a:stretch>
        </p:blipFill>
        <p:spPr>
          <a:xfrm>
            <a:off x="0" y="-24714"/>
            <a:ext cx="7772399" cy="10058400"/>
          </a:xfrm>
          <a:prstGeom prst="rect">
            <a:avLst/>
          </a:prstGeom>
        </p:spPr>
      </p:pic>
      <p:sp>
        <p:nvSpPr>
          <p:cNvPr id="6" name="Rectangle: Rounded Corners 5">
            <a:extLst>
              <a:ext uri="{FF2B5EF4-FFF2-40B4-BE49-F238E27FC236}">
                <a16:creationId xmlns:a16="http://schemas.microsoft.com/office/drawing/2014/main" id="{800A2374-FA55-4395-BB1F-C2AB06D00C9F}"/>
              </a:ext>
              <a:ext uri="{C183D7F6-B498-43B3-948B-1728B52AA6E4}">
                <adec:decorative xmlns:adec="http://schemas.microsoft.com/office/drawing/2017/decorative" val="1"/>
              </a:ext>
            </a:extLst>
          </p:cNvPr>
          <p:cNvSpPr/>
          <p:nvPr/>
        </p:nvSpPr>
        <p:spPr>
          <a:xfrm>
            <a:off x="135924" y="172995"/>
            <a:ext cx="7512908" cy="972476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9EE3981-4D8E-42FB-9CFD-22443617CA54}"/>
              </a:ext>
            </a:extLst>
          </p:cNvPr>
          <p:cNvSpPr txBox="1"/>
          <p:nvPr/>
        </p:nvSpPr>
        <p:spPr>
          <a:xfrm>
            <a:off x="568412" y="457200"/>
            <a:ext cx="6376086" cy="677108"/>
          </a:xfrm>
          <a:prstGeom prst="rect">
            <a:avLst/>
          </a:prstGeom>
          <a:noFill/>
        </p:spPr>
        <p:txBody>
          <a:bodyPr wrap="square" rtlCol="0">
            <a:spAutoFit/>
          </a:bodyPr>
          <a:lstStyle/>
          <a:p>
            <a:pPr algn="ctr"/>
            <a:r>
              <a:rPr lang="en-US" sz="2400" dirty="0">
                <a:solidFill>
                  <a:srgbClr val="0070C0"/>
                </a:solidFill>
                <a:latin typeface="CCMeanwhile" pitchFamily="50" charset="0"/>
                <a:cs typeface="Poppins" panose="00000800000000000000" pitchFamily="50" charset="0"/>
              </a:rPr>
              <a:t>NEW FRIENDS BINGO TEMPLATE</a:t>
            </a:r>
          </a:p>
          <a:p>
            <a:pPr algn="ctr"/>
            <a:r>
              <a:rPr lang="en-US" sz="1400" dirty="0">
                <a:solidFill>
                  <a:schemeClr val="accent2"/>
                </a:solidFill>
                <a:latin typeface="CCMeanwhile" pitchFamily="50" charset="0"/>
                <a:cs typeface="Poppins" panose="00000800000000000000" pitchFamily="50" charset="0"/>
              </a:rPr>
              <a:t>Secondary Version</a:t>
            </a:r>
          </a:p>
        </p:txBody>
      </p:sp>
      <p:sp>
        <p:nvSpPr>
          <p:cNvPr id="8" name="Rectangle 7">
            <a:extLst>
              <a:ext uri="{FF2B5EF4-FFF2-40B4-BE49-F238E27FC236}">
                <a16:creationId xmlns:a16="http://schemas.microsoft.com/office/drawing/2014/main" id="{BD402444-35E9-4EFC-9B5E-A9BEAD38423E}"/>
              </a:ext>
            </a:extLst>
          </p:cNvPr>
          <p:cNvSpPr/>
          <p:nvPr/>
        </p:nvSpPr>
        <p:spPr>
          <a:xfrm>
            <a:off x="447932" y="1183031"/>
            <a:ext cx="7262683" cy="470963"/>
          </a:xfrm>
          <a:prstGeom prst="rect">
            <a:avLst/>
          </a:prstGeom>
        </p:spPr>
        <p:txBody>
          <a:bodyPr wrap="square">
            <a:spAutoFit/>
          </a:bodyPr>
          <a:lstStyle/>
          <a:p>
            <a:pPr>
              <a:lnSpc>
                <a:spcPct val="107000"/>
              </a:lnSpc>
              <a:spcAft>
                <a:spcPts val="800"/>
              </a:spcAft>
            </a:pPr>
            <a:r>
              <a:rPr lang="en-US" sz="1200" b="1" dirty="0">
                <a:solidFill>
                  <a:srgbClr val="3F3F44"/>
                </a:solidFill>
                <a:latin typeface="Lato" panose="020F0502020204030203" pitchFamily="34" charset="0"/>
                <a:ea typeface="Calibri" panose="020F0502020204030204" pitchFamily="34" charset="0"/>
                <a:cs typeface="Times New Roman" panose="02020603050405020304" pitchFamily="18" charset="0"/>
              </a:rPr>
              <a:t>Directions: </a:t>
            </a:r>
            <a:r>
              <a:rPr lang="en-US" sz="1200" dirty="0">
                <a:solidFill>
                  <a:srgbClr val="3F3F44"/>
                </a:solidFill>
                <a:latin typeface="Lato" panose="020F0502020204030203" pitchFamily="34" charset="0"/>
                <a:ea typeface="Calibri" panose="020F0502020204030204" pitchFamily="34" charset="0"/>
                <a:cs typeface="Times New Roman" panose="02020603050405020304" pitchFamily="18" charset="0"/>
              </a:rPr>
              <a:t>Find a classmate who fits the description in each box and write their name in the space provided. Be sure to find a different classmate for each space!</a:t>
            </a:r>
          </a:p>
        </p:txBody>
      </p:sp>
      <p:graphicFrame>
        <p:nvGraphicFramePr>
          <p:cNvPr id="9" name="Table 8">
            <a:extLst>
              <a:ext uri="{FF2B5EF4-FFF2-40B4-BE49-F238E27FC236}">
                <a16:creationId xmlns:a16="http://schemas.microsoft.com/office/drawing/2014/main" id="{76031343-CE6C-4530-8F41-48F0BF11FAD1}"/>
              </a:ext>
            </a:extLst>
          </p:cNvPr>
          <p:cNvGraphicFramePr>
            <a:graphicFrameLocks noGrp="1"/>
          </p:cNvGraphicFramePr>
          <p:nvPr>
            <p:extLst>
              <p:ext uri="{D42A27DB-BD31-4B8C-83A1-F6EECF244321}">
                <p14:modId xmlns:p14="http://schemas.microsoft.com/office/powerpoint/2010/main" val="3032928840"/>
              </p:ext>
            </p:extLst>
          </p:nvPr>
        </p:nvGraphicFramePr>
        <p:xfrm>
          <a:off x="568412" y="1826989"/>
          <a:ext cx="6647935" cy="7452934"/>
        </p:xfrm>
        <a:graphic>
          <a:graphicData uri="http://schemas.openxmlformats.org/drawingml/2006/table">
            <a:tbl>
              <a:tblPr firstRow="1" firstCol="1" bandRow="1">
                <a:effectLst>
                  <a:outerShdw blurRad="50800" dist="38100" dir="8100000" algn="tr" rotWithShape="0">
                    <a:prstClr val="black">
                      <a:alpha val="40000"/>
                    </a:prstClr>
                  </a:outerShdw>
                </a:effectLst>
                <a:tableStyleId>{5940675A-B579-460E-94D1-54222C63F5DA}</a:tableStyleId>
              </a:tblPr>
              <a:tblGrid>
                <a:gridCol w="1329587">
                  <a:extLst>
                    <a:ext uri="{9D8B030D-6E8A-4147-A177-3AD203B41FA5}">
                      <a16:colId xmlns:a16="http://schemas.microsoft.com/office/drawing/2014/main" val="3826146025"/>
                    </a:ext>
                  </a:extLst>
                </a:gridCol>
                <a:gridCol w="1329587">
                  <a:extLst>
                    <a:ext uri="{9D8B030D-6E8A-4147-A177-3AD203B41FA5}">
                      <a16:colId xmlns:a16="http://schemas.microsoft.com/office/drawing/2014/main" val="3742236430"/>
                    </a:ext>
                  </a:extLst>
                </a:gridCol>
                <a:gridCol w="1329587">
                  <a:extLst>
                    <a:ext uri="{9D8B030D-6E8A-4147-A177-3AD203B41FA5}">
                      <a16:colId xmlns:a16="http://schemas.microsoft.com/office/drawing/2014/main" val="3707283632"/>
                    </a:ext>
                  </a:extLst>
                </a:gridCol>
                <a:gridCol w="1329587">
                  <a:extLst>
                    <a:ext uri="{9D8B030D-6E8A-4147-A177-3AD203B41FA5}">
                      <a16:colId xmlns:a16="http://schemas.microsoft.com/office/drawing/2014/main" val="3830021039"/>
                    </a:ext>
                  </a:extLst>
                </a:gridCol>
                <a:gridCol w="1329587">
                  <a:extLst>
                    <a:ext uri="{9D8B030D-6E8A-4147-A177-3AD203B41FA5}">
                      <a16:colId xmlns:a16="http://schemas.microsoft.com/office/drawing/2014/main" val="2199216311"/>
                    </a:ext>
                  </a:extLst>
                </a:gridCol>
              </a:tblGrid>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new to our school</a:t>
                      </a: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Had a summer job as a lifeguard</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Speaks more than one language</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Traveled out of state this summer</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Plays on a school sports team</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636061"/>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Plays a musical instrument</a:t>
                      </a:r>
                    </a:p>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acted in a play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an after school job</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Spends at least 2 hours a day on social media</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the oldest child in their family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9451716"/>
                  </a:ext>
                </a:extLst>
              </a:tr>
              <a:tr h="1336834">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Plans to go to a trade school after high school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Plays sports outside of school</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the youngest child in their family</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never had a broken bone</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Drives their own car to school</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4996861"/>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no brothers or sisters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Rides the bus to school</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Traveled out of the country this summer</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Exercises at least three times a week</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never had after school detention</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610195"/>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 Isn’t shy to sing in front of people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Plans to go to college after high school</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Has been skydiving</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Walks or bikes to school</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p>
                      <a:pPr marL="0" marR="0" algn="ctr">
                        <a:lnSpc>
                          <a:spcPct val="100000"/>
                        </a:lnSpc>
                        <a:spcBef>
                          <a:spcPts val="0"/>
                        </a:spcBef>
                        <a:spcAft>
                          <a:spcPts val="0"/>
                        </a:spcAft>
                      </a:pPr>
                      <a:r>
                        <a:rPr lang="en-US" sz="900" dirty="0">
                          <a:solidFill>
                            <a:srgbClr val="3F3F44"/>
                          </a:solidFill>
                          <a:effectLst/>
                          <a:latin typeface="CCMeanwhile" pitchFamily="50" charset="0"/>
                        </a:rPr>
                        <a:t>Is not afraid of snakes</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2207918"/>
                  </a:ext>
                </a:extLst>
              </a:tr>
            </a:tbl>
          </a:graphicData>
        </a:graphic>
      </p:graphicFrame>
    </p:spTree>
    <p:extLst>
      <p:ext uri="{BB962C8B-B14F-4D97-AF65-F5344CB8AC3E}">
        <p14:creationId xmlns:p14="http://schemas.microsoft.com/office/powerpoint/2010/main" val="2804787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a:extLst>
              <a:ext uri="{FF2B5EF4-FFF2-40B4-BE49-F238E27FC236}">
                <a16:creationId xmlns:a16="http://schemas.microsoft.com/office/drawing/2014/main" id="{EC8228CE-C5B5-4E0A-B358-36EFEA5191C7}"/>
              </a:ext>
            </a:extLst>
          </p:cNvPr>
          <p:cNvPicPr>
            <a:picLocks noChangeAspect="1"/>
          </p:cNvPicPr>
          <p:nvPr/>
        </p:nvPicPr>
        <p:blipFill>
          <a:blip r:embed="rId2">
            <a:clrChange>
              <a:clrFrom>
                <a:srgbClr val="DDDDDD"/>
              </a:clrFrom>
              <a:clrTo>
                <a:srgbClr val="DDDDDD">
                  <a:alpha val="0"/>
                </a:srgbClr>
              </a:clrTo>
            </a:clrChange>
            <a:extLst>
              <a:ext uri="{28A0092B-C50C-407E-A947-70E740481C1C}">
                <a14:useLocalDpi xmlns:a14="http://schemas.microsoft.com/office/drawing/2010/main" val="0"/>
              </a:ext>
            </a:extLst>
          </a:blip>
          <a:stretch>
            <a:fillRect/>
          </a:stretch>
        </p:blipFill>
        <p:spPr>
          <a:xfrm>
            <a:off x="0" y="-24714"/>
            <a:ext cx="7772399" cy="10058400"/>
          </a:xfrm>
          <a:prstGeom prst="rect">
            <a:avLst/>
          </a:prstGeom>
        </p:spPr>
      </p:pic>
      <p:sp>
        <p:nvSpPr>
          <p:cNvPr id="6" name="Rectangle: Rounded Corners 5">
            <a:extLst>
              <a:ext uri="{FF2B5EF4-FFF2-40B4-BE49-F238E27FC236}">
                <a16:creationId xmlns:a16="http://schemas.microsoft.com/office/drawing/2014/main" id="{800A2374-FA55-4395-BB1F-C2AB06D00C9F}"/>
              </a:ext>
              <a:ext uri="{C183D7F6-B498-43B3-948B-1728B52AA6E4}">
                <adec:decorative xmlns:adec="http://schemas.microsoft.com/office/drawing/2017/decorative" val="1"/>
              </a:ext>
            </a:extLst>
          </p:cNvPr>
          <p:cNvSpPr/>
          <p:nvPr/>
        </p:nvSpPr>
        <p:spPr>
          <a:xfrm>
            <a:off x="135924" y="172995"/>
            <a:ext cx="7512908" cy="972476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9EE3981-4D8E-42FB-9CFD-22443617CA54}"/>
              </a:ext>
            </a:extLst>
          </p:cNvPr>
          <p:cNvSpPr txBox="1"/>
          <p:nvPr/>
        </p:nvSpPr>
        <p:spPr>
          <a:xfrm>
            <a:off x="568412" y="457200"/>
            <a:ext cx="6376086" cy="677108"/>
          </a:xfrm>
          <a:prstGeom prst="rect">
            <a:avLst/>
          </a:prstGeom>
          <a:noFill/>
        </p:spPr>
        <p:txBody>
          <a:bodyPr wrap="square" rtlCol="0">
            <a:spAutoFit/>
          </a:bodyPr>
          <a:lstStyle/>
          <a:p>
            <a:pPr algn="ctr"/>
            <a:r>
              <a:rPr lang="en-US" sz="2400" dirty="0">
                <a:solidFill>
                  <a:srgbClr val="0070C0"/>
                </a:solidFill>
                <a:latin typeface="CCMeanwhile" pitchFamily="50" charset="0"/>
                <a:cs typeface="Poppins" panose="00000800000000000000" pitchFamily="50" charset="0"/>
              </a:rPr>
              <a:t>NEW FRIENDS BINGO TEMPLATE</a:t>
            </a:r>
          </a:p>
          <a:p>
            <a:pPr algn="ctr"/>
            <a:r>
              <a:rPr lang="en-US" sz="1400" dirty="0">
                <a:solidFill>
                  <a:schemeClr val="accent2"/>
                </a:solidFill>
                <a:latin typeface="CCMeanwhile" pitchFamily="50" charset="0"/>
                <a:cs typeface="Poppins" panose="00000800000000000000" pitchFamily="50" charset="0"/>
              </a:rPr>
              <a:t>Customizable Version</a:t>
            </a:r>
          </a:p>
        </p:txBody>
      </p:sp>
      <p:sp>
        <p:nvSpPr>
          <p:cNvPr id="8" name="Rectangle 7">
            <a:extLst>
              <a:ext uri="{FF2B5EF4-FFF2-40B4-BE49-F238E27FC236}">
                <a16:creationId xmlns:a16="http://schemas.microsoft.com/office/drawing/2014/main" id="{BD402444-35E9-4EFC-9B5E-A9BEAD38423E}"/>
              </a:ext>
            </a:extLst>
          </p:cNvPr>
          <p:cNvSpPr/>
          <p:nvPr/>
        </p:nvSpPr>
        <p:spPr>
          <a:xfrm>
            <a:off x="447932" y="1183031"/>
            <a:ext cx="7262683" cy="470963"/>
          </a:xfrm>
          <a:prstGeom prst="rect">
            <a:avLst/>
          </a:prstGeom>
        </p:spPr>
        <p:txBody>
          <a:bodyPr wrap="square">
            <a:spAutoFit/>
          </a:bodyPr>
          <a:lstStyle/>
          <a:p>
            <a:pPr>
              <a:lnSpc>
                <a:spcPct val="107000"/>
              </a:lnSpc>
              <a:spcAft>
                <a:spcPts val="800"/>
              </a:spcAft>
            </a:pPr>
            <a:r>
              <a:rPr lang="en-US" sz="1200" b="1" dirty="0">
                <a:solidFill>
                  <a:srgbClr val="3F3F44"/>
                </a:solidFill>
                <a:latin typeface="Lato" panose="020F0502020204030203" pitchFamily="34" charset="0"/>
                <a:ea typeface="Calibri" panose="020F0502020204030204" pitchFamily="34" charset="0"/>
                <a:cs typeface="Times New Roman" panose="02020603050405020304" pitchFamily="18" charset="0"/>
              </a:rPr>
              <a:t>Directions: </a:t>
            </a:r>
            <a:r>
              <a:rPr lang="en-US" sz="1200" dirty="0">
                <a:solidFill>
                  <a:srgbClr val="3F3F44"/>
                </a:solidFill>
                <a:latin typeface="Lato" panose="020F0502020204030203" pitchFamily="34" charset="0"/>
                <a:ea typeface="Calibri" panose="020F0502020204030204" pitchFamily="34" charset="0"/>
                <a:cs typeface="Times New Roman" panose="02020603050405020304" pitchFamily="18" charset="0"/>
              </a:rPr>
              <a:t>Find a classmate who fits the description in each box and write their name in the space provided. Be sure to find a different classmate for each space!</a:t>
            </a:r>
          </a:p>
        </p:txBody>
      </p:sp>
      <p:graphicFrame>
        <p:nvGraphicFramePr>
          <p:cNvPr id="9" name="Table 8">
            <a:extLst>
              <a:ext uri="{FF2B5EF4-FFF2-40B4-BE49-F238E27FC236}">
                <a16:creationId xmlns:a16="http://schemas.microsoft.com/office/drawing/2014/main" id="{76031343-CE6C-4530-8F41-48F0BF11FAD1}"/>
              </a:ext>
            </a:extLst>
          </p:cNvPr>
          <p:cNvGraphicFramePr>
            <a:graphicFrameLocks noGrp="1"/>
          </p:cNvGraphicFramePr>
          <p:nvPr>
            <p:extLst>
              <p:ext uri="{D42A27DB-BD31-4B8C-83A1-F6EECF244321}">
                <p14:modId xmlns:p14="http://schemas.microsoft.com/office/powerpoint/2010/main" val="4058435892"/>
              </p:ext>
            </p:extLst>
          </p:nvPr>
        </p:nvGraphicFramePr>
        <p:xfrm>
          <a:off x="568412" y="1826989"/>
          <a:ext cx="6647935" cy="7452934"/>
        </p:xfrm>
        <a:graphic>
          <a:graphicData uri="http://schemas.openxmlformats.org/drawingml/2006/table">
            <a:tbl>
              <a:tblPr firstRow="1" firstCol="1" bandRow="1">
                <a:effectLst>
                  <a:outerShdw blurRad="50800" dist="38100" dir="8100000" algn="tr" rotWithShape="0">
                    <a:prstClr val="black">
                      <a:alpha val="40000"/>
                    </a:prstClr>
                  </a:outerShdw>
                </a:effectLst>
                <a:tableStyleId>{5940675A-B579-460E-94D1-54222C63F5DA}</a:tableStyleId>
              </a:tblPr>
              <a:tblGrid>
                <a:gridCol w="1329587">
                  <a:extLst>
                    <a:ext uri="{9D8B030D-6E8A-4147-A177-3AD203B41FA5}">
                      <a16:colId xmlns:a16="http://schemas.microsoft.com/office/drawing/2014/main" val="3826146025"/>
                    </a:ext>
                  </a:extLst>
                </a:gridCol>
                <a:gridCol w="1329587">
                  <a:extLst>
                    <a:ext uri="{9D8B030D-6E8A-4147-A177-3AD203B41FA5}">
                      <a16:colId xmlns:a16="http://schemas.microsoft.com/office/drawing/2014/main" val="3742236430"/>
                    </a:ext>
                  </a:extLst>
                </a:gridCol>
                <a:gridCol w="1329587">
                  <a:extLst>
                    <a:ext uri="{9D8B030D-6E8A-4147-A177-3AD203B41FA5}">
                      <a16:colId xmlns:a16="http://schemas.microsoft.com/office/drawing/2014/main" val="3707283632"/>
                    </a:ext>
                  </a:extLst>
                </a:gridCol>
                <a:gridCol w="1329587">
                  <a:extLst>
                    <a:ext uri="{9D8B030D-6E8A-4147-A177-3AD203B41FA5}">
                      <a16:colId xmlns:a16="http://schemas.microsoft.com/office/drawing/2014/main" val="3830021039"/>
                    </a:ext>
                  </a:extLst>
                </a:gridCol>
                <a:gridCol w="1329587">
                  <a:extLst>
                    <a:ext uri="{9D8B030D-6E8A-4147-A177-3AD203B41FA5}">
                      <a16:colId xmlns:a16="http://schemas.microsoft.com/office/drawing/2014/main" val="2199216311"/>
                    </a:ext>
                  </a:extLst>
                </a:gridCol>
              </a:tblGrid>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636061"/>
                  </a:ext>
                </a:extLst>
              </a:tr>
              <a:tr h="1529025">
                <a:tc>
                  <a:txBody>
                    <a:bodyPr/>
                    <a:lstStyle/>
                    <a:p>
                      <a:pPr marL="0" marR="0" algn="ctr">
                        <a:lnSpc>
                          <a:spcPct val="100000"/>
                        </a:lnSpc>
                        <a:spcBef>
                          <a:spcPts val="0"/>
                        </a:spcBef>
                        <a:spcAft>
                          <a:spcPts val="0"/>
                        </a:spcAft>
                      </a:pPr>
                      <a:r>
                        <a:rPr lang="en-US" sz="900" dirty="0">
                          <a:solidFill>
                            <a:srgbClr val="3F3F44"/>
                          </a:solidFill>
                          <a:effectLst/>
                          <a:latin typeface="CCMeanwhile" pitchFamily="50" charset="0"/>
                        </a:rPr>
                        <a:t> </a:t>
                      </a:r>
                      <a:endParaRPr lang="en-US" sz="900" dirty="0">
                        <a:solidFill>
                          <a:srgbClr val="3F3F44"/>
                        </a:solidFill>
                        <a:effectLst/>
                        <a:latin typeface="CCMeanwhile" pitchFamily="50" charset="0"/>
                        <a:ea typeface="Calibri" panose="020F0502020204030204" pitchFamily="34" charset="0"/>
                        <a:cs typeface="Times New Roman" panose="02020603050405020304" pitchFamily="18"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9451716"/>
                  </a:ext>
                </a:extLst>
              </a:tr>
              <a:tr h="1336834">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4996861"/>
                  </a:ext>
                </a:extLst>
              </a:tr>
              <a:tr h="1529025">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610195"/>
                  </a:ext>
                </a:extLst>
              </a:tr>
              <a:tr h="1529025">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900" dirty="0">
                        <a:solidFill>
                          <a:srgbClr val="3F3F44"/>
                        </a:solidFill>
                        <a:effectLst/>
                        <a:latin typeface="CCMeanwhile" pitchFamily="50" charset="0"/>
                      </a:endParaRPr>
                    </a:p>
                  </a:txBody>
                  <a:tcPr marL="62915" marR="629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2207918"/>
                  </a:ext>
                </a:extLst>
              </a:tr>
            </a:tbl>
          </a:graphicData>
        </a:graphic>
      </p:graphicFrame>
    </p:spTree>
    <p:extLst>
      <p:ext uri="{BB962C8B-B14F-4D97-AF65-F5344CB8AC3E}">
        <p14:creationId xmlns:p14="http://schemas.microsoft.com/office/powerpoint/2010/main" val="13453339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TotalTime>
  <Words>632</Words>
  <Application>Microsoft Office PowerPoint</Application>
  <PresentationFormat>Custom</PresentationFormat>
  <Paragraphs>122</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CCMeanwhile</vt:lpstr>
      <vt:lpstr>Lato</vt:lpstr>
      <vt:lpstr>Lato Black</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Pond</dc:creator>
  <cp:lastModifiedBy>Adam Pond</cp:lastModifiedBy>
  <cp:revision>17</cp:revision>
  <dcterms:created xsi:type="dcterms:W3CDTF">2020-05-21T17:51:30Z</dcterms:created>
  <dcterms:modified xsi:type="dcterms:W3CDTF">2022-08-25T18:08:25Z</dcterms:modified>
</cp:coreProperties>
</file>