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8" r:id="rId3"/>
    <p:sldMasterId id="2147483690" r:id="rId4"/>
    <p:sldMasterId id="2147483703" r:id="rId5"/>
    <p:sldMasterId id="2147483715" r:id="rId6"/>
    <p:sldMasterId id="2147483727" r:id="rId7"/>
    <p:sldMasterId id="2147483745" r:id="rId8"/>
  </p:sldMasterIdLst>
  <p:notesMasterIdLst>
    <p:notesMasterId r:id="rId21"/>
  </p:notesMasterIdLst>
  <p:sldIdLst>
    <p:sldId id="294" r:id="rId9"/>
    <p:sldId id="257" r:id="rId10"/>
    <p:sldId id="281" r:id="rId11"/>
    <p:sldId id="297" r:id="rId12"/>
    <p:sldId id="296" r:id="rId13"/>
    <p:sldId id="305" r:id="rId14"/>
    <p:sldId id="285" r:id="rId15"/>
    <p:sldId id="282" r:id="rId16"/>
    <p:sldId id="265" r:id="rId17"/>
    <p:sldId id="256" r:id="rId18"/>
    <p:sldId id="293" r:id="rId19"/>
    <p:sldId id="29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4440"/>
    <a:srgbClr val="4495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BC9A0-A32F-4D37-B83C-C1D008C3305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20477-50EA-4F75-B501-82AC111E7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00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96F01-7154-41E0-B48B-A69217575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6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96F01-7154-41E0-B48B-A69217575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62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C15C5-0688-5345-99FC-721E08AD15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20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3C37BE-C303-496D-B5CD-85F2937540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14843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9AAE4-1859-4F44-B594-FB4893BCEFF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937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39AAE4-1859-4F44-B594-FB4893BCEFF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45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2AAFF-BD80-4BAC-9877-BF0C1F451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322C3-D917-4AB7-96E5-C629A89FF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F4F72-CB41-4CE7-9C63-AC7F9A68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7FE66-ACDB-4AF7-BA2F-AFDB0A5E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9F233-9638-496C-96FF-AD8456812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0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427E-DB88-43B6-A886-6DFDC9E5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A1808-38E8-46D5-B219-DE108190F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347F9-4674-460D-B7A2-35D8B475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FC533-AD80-438A-8F7E-6C726E4A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CE153-2479-432A-A03B-6BBD30A8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866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015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79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69579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44097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9504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0642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268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4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A5F58-959C-41EC-A6F5-A9E2AAD66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B7AB5-C5A9-4C8E-B31F-EC51AEF47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7267E-ED59-49D2-A1F6-7D3A2558C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5F26D-5375-4A76-BC65-EC95F89D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FED47-750F-4ACD-AA1F-7F8C89D1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2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FBA8AA8-D02C-4DF6-84AE-C3F3D23116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359"/>
            <a:ext cx="12192000" cy="685936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B762980B-BBA2-432D-A8FB-E9EA897E4E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6718" y="365125"/>
            <a:ext cx="3426783" cy="1766139"/>
          </a:xfrm>
        </p:spPr>
        <p:txBody>
          <a:bodyPr>
            <a:noAutofit/>
          </a:bodyPr>
          <a:lstStyle>
            <a:lvl1pPr algn="ctr">
              <a:defRPr sz="5333" b="1"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9ACFEFD-FEB8-42BA-8003-972D176720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95044" y="2142068"/>
            <a:ext cx="3694267" cy="522817"/>
          </a:xfrm>
        </p:spPr>
        <p:txBody>
          <a:bodyPr anchor="ctr">
            <a:noAutofit/>
          </a:bodyPr>
          <a:lstStyle>
            <a:lvl1pPr marL="0" indent="0" algn="ctr">
              <a:buNone/>
              <a:defRPr sz="2667" b="1">
                <a:latin typeface="+mj-lt"/>
              </a:defRPr>
            </a:lvl1pPr>
            <a:lvl2pPr marL="457189" indent="0" algn="ctr">
              <a:buNone/>
              <a:defRPr sz="2667" b="1">
                <a:latin typeface="+mj-lt"/>
              </a:defRPr>
            </a:lvl2pPr>
            <a:lvl3pPr marL="914377" indent="0" algn="ctr">
              <a:buNone/>
              <a:defRPr sz="2667" b="1">
                <a:latin typeface="+mj-lt"/>
              </a:defRPr>
            </a:lvl3pPr>
            <a:lvl4pPr marL="1371566" indent="0" algn="ctr">
              <a:buNone/>
              <a:defRPr sz="2667" b="1">
                <a:latin typeface="+mj-lt"/>
              </a:defRPr>
            </a:lvl4pPr>
            <a:lvl5pPr marL="1828754" indent="0" algn="ctr">
              <a:buNone/>
              <a:defRPr sz="2667" b="1">
                <a:latin typeface="+mj-lt"/>
              </a:defRPr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44D151A-AA14-491F-8E53-B39140D29D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9000" y="5198533"/>
            <a:ext cx="2514600" cy="533480"/>
          </a:xfrm>
        </p:spPr>
        <p:txBody>
          <a:bodyPr anchor="ctr">
            <a:noAutofit/>
          </a:bodyPr>
          <a:lstStyle>
            <a:lvl1pPr marL="0" indent="0" algn="ctr">
              <a:buNone/>
              <a:defRPr sz="3733">
                <a:latin typeface="Candara" panose="020E0502030303020204" pitchFamily="34" charset="0"/>
              </a:defRPr>
            </a:lvl1pPr>
            <a:lvl2pPr marL="457189" indent="0" algn="ctr">
              <a:buNone/>
              <a:defRPr sz="3733">
                <a:latin typeface="Candara" panose="020E0502030303020204" pitchFamily="34" charset="0"/>
              </a:defRPr>
            </a:lvl2pPr>
            <a:lvl3pPr marL="914377" indent="0" algn="ctr">
              <a:buNone/>
              <a:defRPr sz="3733">
                <a:latin typeface="Candara" panose="020E0502030303020204" pitchFamily="34" charset="0"/>
              </a:defRPr>
            </a:lvl3pPr>
            <a:lvl4pPr marL="1371566" indent="0" algn="ctr">
              <a:buNone/>
              <a:defRPr sz="3733">
                <a:latin typeface="Candara" panose="020E0502030303020204" pitchFamily="34" charset="0"/>
              </a:defRPr>
            </a:lvl4pPr>
            <a:lvl5pPr marL="1828754" indent="0" algn="ctr">
              <a:buNone/>
              <a:defRPr sz="3733">
                <a:latin typeface="Candara" panose="020E0502030303020204" pitchFamily="34" charset="0"/>
              </a:defRPr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FF308C2-A8FB-4E2E-9715-E7569CAA06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59000" y="5731934"/>
            <a:ext cx="2514600" cy="647700"/>
          </a:xfrm>
        </p:spPr>
        <p:txBody>
          <a:bodyPr anchor="ctr">
            <a:noAutofit/>
          </a:bodyPr>
          <a:lstStyle>
            <a:lvl1pPr marL="0" indent="0" algn="ctr">
              <a:buNone/>
              <a:defRPr sz="4267" b="0">
                <a:latin typeface="Candara" panose="020E0502030303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n-US" noProof="0" smtClean="0"/>
              <a:t>3/24/2021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74105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344AB447-BDFD-4FA4-9A82-52202FFDC8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972722" y="0"/>
            <a:ext cx="5295692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ADFEC34-EAD1-470C-B1D7-476DAA0BD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935" y="0"/>
            <a:ext cx="6859786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142A7-701F-6940-8E95-0D4830D76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69231" y="521172"/>
            <a:ext cx="6202648" cy="5815657"/>
          </a:xfrm>
          <a:prstGeom prst="rect">
            <a:avLst/>
          </a:prstGeom>
        </p:spPr>
      </p:pic>
      <p:sp>
        <p:nvSpPr>
          <p:cNvPr id="6" name="Text Placeholder Subtitle 1">
            <a:extLst>
              <a:ext uri="{FF2B5EF4-FFF2-40B4-BE49-F238E27FC236}">
                <a16:creationId xmlns:a16="http://schemas.microsoft.com/office/drawing/2014/main" id="{5A1F9EF5-B88C-405C-9168-EDE6A70749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15911" y="1752600"/>
            <a:ext cx="3758591" cy="6096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Subtitle 2">
            <a:extLst>
              <a:ext uri="{FF2B5EF4-FFF2-40B4-BE49-F238E27FC236}">
                <a16:creationId xmlns:a16="http://schemas.microsoft.com/office/drawing/2014/main" id="{D2282B87-09AC-4246-8C13-92CF93907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15911" y="4844142"/>
            <a:ext cx="3758591" cy="6096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A909A-2E72-4DBE-BD02-0B20CFB25B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5909" y="2361521"/>
            <a:ext cx="3758592" cy="2481941"/>
          </a:xfrm>
        </p:spPr>
        <p:txBody>
          <a:bodyPr vert="horz" lIns="121899" tIns="60949" rIns="121899" bIns="60949" rtlCol="0" anchor="ctr">
            <a:normAutofit/>
          </a:bodyPr>
          <a:lstStyle>
            <a:lvl1pPr algn="ctr">
              <a:defRPr lang="en-US" sz="7200" b="1">
                <a:solidFill>
                  <a:schemeClr val="accent4"/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Tx/>
            </a:pPr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29412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ircl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7AEBCE5-C441-4E28-A2A0-86898FA8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27" t="27893"/>
          <a:stretch/>
        </p:blipFill>
        <p:spPr>
          <a:xfrm>
            <a:off x="0" y="0"/>
            <a:ext cx="4876482" cy="3769068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0C5185-5797-47C6-A658-12B8040B7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828800"/>
            <a:ext cx="5411609" cy="4343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FE576-B3E5-461C-84D8-BF879AF4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2" y="685800"/>
            <a:ext cx="3887211" cy="2133598"/>
          </a:xfrm>
        </p:spPr>
        <p:txBody>
          <a:bodyPr vert="horz" lIns="121899" tIns="60949" rIns="121899" bIns="60949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7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ircle Layou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7AEBCE5-C441-4E28-A2A0-86898FA8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27" t="27893"/>
          <a:stretch/>
        </p:blipFill>
        <p:spPr>
          <a:xfrm>
            <a:off x="0" y="0"/>
            <a:ext cx="4876482" cy="3769068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0C5185-5797-47C6-A658-12B8040B7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828800"/>
            <a:ext cx="5411609" cy="4343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FE576-B3E5-461C-84D8-BF879AF4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92" y="685800"/>
            <a:ext cx="3887211" cy="2133598"/>
          </a:xfrm>
        </p:spPr>
        <p:txBody>
          <a:bodyPr vert="horz" lIns="121899" tIns="60949" rIns="121899" bIns="60949" rtlCol="0" anchor="t">
            <a:normAutofit/>
          </a:bodyPr>
          <a:lstStyle>
            <a:lvl1pPr>
              <a:defRPr lang="en-US" sz="4000" b="1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Circle Layout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357EB46-0628-42CB-95AC-AF38CFD6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884398" y="990"/>
            <a:ext cx="529569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12EB5EE-DDAA-D449-95BC-BCAFCC6E6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750" t="25323" r="-17290" b="14356"/>
          <a:stretch/>
        </p:blipFill>
        <p:spPr>
          <a:xfrm>
            <a:off x="0" y="0"/>
            <a:ext cx="12017331" cy="6897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913" y="685800"/>
            <a:ext cx="5564049" cy="1143000"/>
          </a:xfrm>
        </p:spPr>
        <p:txBody>
          <a:bodyPr anchor="t"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913" y="1828800"/>
            <a:ext cx="5564049" cy="4470400"/>
          </a:xfrm>
        </p:spPr>
        <p:txBody>
          <a:bodyPr>
            <a:normAutofit/>
          </a:bodyPr>
          <a:lstStyle>
            <a:lvl1pPr>
              <a:defRPr sz="2000"/>
            </a:lvl1pPr>
            <a:lvl2pPr marL="731392" indent="-304747">
              <a:buFont typeface="Courier New" panose="02070309020205020404" pitchFamily="49" charset="0"/>
              <a:buChar char="o"/>
              <a:defRPr sz="2000"/>
            </a:lvl2pPr>
            <a:lvl3pPr marL="1158037" indent="-304747">
              <a:buFont typeface="Courier New" panose="02070309020205020404" pitchFamily="49" charset="0"/>
              <a:buChar char="o"/>
              <a:defRPr sz="2000"/>
            </a:lvl3pPr>
            <a:lvl4pPr marL="1584683" indent="-304747">
              <a:buFont typeface="Courier New" panose="02070309020205020404" pitchFamily="49" charset="0"/>
              <a:buChar char="o"/>
              <a:defRPr sz="2000"/>
            </a:lvl4pPr>
            <a:lvl5pPr marL="2011328" indent="-304747">
              <a:buFont typeface="Courier New" panose="02070309020205020404" pitchFamily="49" charset="0"/>
              <a:buChar char="o"/>
              <a:defRPr sz="2000"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528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rge Circle Layout_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357EB46-0628-42CB-95AC-AF38CFD6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896308" y="0"/>
            <a:ext cx="5295692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506675-2304-3948-8A18-BB70E847D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750" t="25323" r="-17290" b="14356"/>
          <a:stretch/>
        </p:blipFill>
        <p:spPr>
          <a:xfrm>
            <a:off x="0" y="0"/>
            <a:ext cx="12017331" cy="6897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913" y="685800"/>
            <a:ext cx="5564049" cy="1143000"/>
          </a:xfrm>
        </p:spPr>
        <p:txBody>
          <a:bodyPr anchor="t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913" y="1828800"/>
            <a:ext cx="5564049" cy="4470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4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layout">
    <p:bg>
      <p:bgPr>
        <a:blipFill dpi="0" rotWithShape="1">
          <a:blip r:embed="rId2">
            <a:alphaModFix amt="30000"/>
            <a:lum/>
          </a:blip>
          <a:srcRect/>
          <a:tile tx="203200" ty="2032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2325" y="685800"/>
            <a:ext cx="8765285" cy="990600"/>
          </a:xfrm>
        </p:spPr>
        <p:txBody>
          <a:bodyPr anchor="t"/>
          <a:lstStyle>
            <a:lvl1pPr>
              <a:lnSpc>
                <a:spcPct val="100000"/>
              </a:lnSpc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88A6A42-7A89-44E1-BBDF-14C2FD2245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851" y="1309974"/>
            <a:ext cx="1830641" cy="46482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1512DC-20C8-4928-B94E-9F191902C5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42325" y="1828800"/>
            <a:ext cx="8765285" cy="4470400"/>
          </a:xfrm>
        </p:spPr>
        <p:txBody>
          <a:bodyPr>
            <a:normAutofit/>
          </a:bodyPr>
          <a:lstStyle>
            <a:lvl1pPr>
              <a:defRPr sz="2000"/>
            </a:lvl1pPr>
            <a:lvl2pPr marL="731392" indent="-304747">
              <a:buFont typeface="Courier New" panose="02070309020205020404" pitchFamily="49" charset="0"/>
              <a:buChar char="o"/>
              <a:defRPr sz="2000"/>
            </a:lvl2pPr>
            <a:lvl3pPr marL="1158037" indent="-304747">
              <a:buFont typeface="Courier New" panose="02070309020205020404" pitchFamily="49" charset="0"/>
              <a:buChar char="o"/>
              <a:defRPr sz="2000"/>
            </a:lvl3pPr>
            <a:lvl4pPr marL="1584683" indent="-304747">
              <a:buFont typeface="Courier New" panose="02070309020205020404" pitchFamily="49" charset="0"/>
              <a:buChar char="o"/>
              <a:defRPr sz="2000"/>
            </a:lvl4pPr>
            <a:lvl5pPr marL="2011328" indent="-304747">
              <a:buFont typeface="Courier New" panose="02070309020205020404" pitchFamily="49" charset="0"/>
              <a:buChar char="o"/>
              <a:defRPr sz="2000"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872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14113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598F4-2093-461E-8BB8-B3DB8FF15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0B69A-3DDE-45C0-9747-1FF51EB6E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A2752-21F2-4808-AFA1-FE3A4C605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3BE59-15B9-4C7C-A7E0-8A78215E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7AF3C-AD61-42ED-A20D-17FC95BB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70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2987749" y="1146199"/>
            <a:ext cx="9211880" cy="5724509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67623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88243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04047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2780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82373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5128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1642562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58816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6693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9419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16552-530C-461A-866C-228C37D81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6BFF13-74D2-4132-9233-94DF8CBBA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1F8C3-74CD-42AD-A145-7B8237DBF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E39AC-E4BE-43C8-A5DC-63F1F5645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E0DBC-0526-4741-B5A1-1616A864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86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5260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506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9813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60814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34233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4718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94498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4721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0129492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3185404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EDAC0-EB40-4737-88FE-8CC706B3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05482-FC6C-45B1-B71D-553D42928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0CCE7-E5D0-4547-9B20-98A0E03B2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6F8AC-C27D-43D8-9F0C-3A3C50CB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FBD3C-36B7-462F-9F1F-A375E3FE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AEE4A-5F8A-442F-96AE-C116F2CBC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331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1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936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4342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618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59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60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75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501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477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471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23ABD-8CDB-4FA0-9032-8FFB8F865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51B39-6587-442A-9B54-FD3D97547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1CEE48-CCA7-47C0-A277-07C361EA7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7A70D6-5175-4487-9472-03601252F3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492C0C-CDF2-4744-AC01-1D3D18178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C14361-BF63-4D08-945B-3A107690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589D3B-EF0F-41BD-B7CB-631A2975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165D7E-CE72-4BDF-B3FE-93AF2D5D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82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705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3/24/2021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43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37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0348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5120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4912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5512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634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6376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5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7F25D-E4BF-4E2F-828D-CD993F4D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8E038-1440-44FB-9603-55ADDBA5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A3D59-7EE3-476F-A77F-724B4F8FF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66714D-B7C4-44F7-903C-E7A03663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65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5062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431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7895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0" y="304801"/>
            <a:ext cx="5486400" cy="251459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8800" y="2895600"/>
            <a:ext cx="5486400" cy="9144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bg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0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9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450" y="1676401"/>
            <a:ext cx="10058400" cy="175260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143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0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1"/>
            <a:ext cx="48463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6401"/>
            <a:ext cx="484632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681163"/>
            <a:ext cx="4846320" cy="823912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05075"/>
            <a:ext cx="4846320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81163"/>
            <a:ext cx="4846320" cy="823912"/>
          </a:xfrm>
        </p:spPr>
        <p:txBody>
          <a:bodyPr anchor="ctr"/>
          <a:lstStyle>
            <a:lvl1pPr marL="0" indent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505075"/>
            <a:ext cx="4846320" cy="3514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6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0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B442B-3670-4991-9DD2-732FFA73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8E278-3282-4F3E-BFA2-29E561A2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1EACF-B662-437F-BECD-8D831CA16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418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7467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6172200" cy="51816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2" y="3124200"/>
            <a:ext cx="3657600" cy="2895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931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7239000" cy="6858000"/>
          </a:xfrm>
          <a:solidFill>
            <a:schemeClr val="bg1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1" y="3124200"/>
            <a:ext cx="3657600" cy="2895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9000" y="0"/>
            <a:ext cx="228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6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365125"/>
            <a:ext cx="1828800" cy="5654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65125"/>
            <a:ext cx="8001000" cy="5654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2EC29-B8C5-4C7A-B6DA-418494D5CB21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43838-BFF5-400C-B067-3DF4A5F39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8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9420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7610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507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6467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507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037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3704-C1D7-41C4-8786-76DFA10C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0E2B7-909B-436D-AD75-8908B88D3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70885-9ED9-4088-838A-45F65836A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BF8EDB-816D-44E2-B3F5-4B2E17D60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94F51-E598-4842-823D-88A9669D1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AE8F9-A5D1-4D50-BDBB-B10BDE178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337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800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5472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391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9080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205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531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025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570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349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4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6075C-FC48-4509-81B1-A12B5AA78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3D4C17-A30E-43D4-8B07-25591F7C82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08FCF-7A49-45B4-954B-4F8265C1D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B053C-054E-454E-A946-F0175881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00E8E-7AE9-4EB9-8A83-5E1D7230A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44482-1BC1-4C10-A1D6-C5D8A2FA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10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564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153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286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195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692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506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4471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806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008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7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AC8545-F7CB-4D6C-8BEC-CCA7C2184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F8AE3-7116-41C8-9DA8-EC09E8D13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FCAFC-5A93-4185-B914-D79FC022B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364B2-526F-4AE7-9F63-3CAA3958FA09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DC386-A250-41E8-8343-19B4142A5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2154B-D8E0-4045-8005-F12BCE5E5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3D497-A5DE-44A4-A944-533DEFE25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1701800"/>
            <a:ext cx="10160000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6400802"/>
            <a:ext cx="274320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861" y="6400802"/>
            <a:ext cx="621792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9795" y="6400802"/>
            <a:ext cx="110780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03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1">
          <p15:clr>
            <a:srgbClr val="F26B43"/>
          </p15:clr>
        </p15:guide>
        <p15:guide id="2" orient="horz" pos="432">
          <p15:clr>
            <a:srgbClr val="F26B43"/>
          </p15:clr>
        </p15:guide>
        <p15:guide id="3" pos="7247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572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110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9332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676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0918" y="6392562"/>
            <a:ext cx="7082481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34400" y="6392562"/>
            <a:ext cx="12954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2EC29-B8C5-4C7A-B6DA-418494D5CB2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92562"/>
            <a:ext cx="10668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43838-BFF5-400C-B067-3DF4A5F395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39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4117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46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6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9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3" Type="http://schemas.openxmlformats.org/officeDocument/2006/relationships/image" Target="../media/image21.jpeg"/><Relationship Id="rId7" Type="http://schemas.openxmlformats.org/officeDocument/2006/relationships/image" Target="../media/image53.jpe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2.jpeg"/><Relationship Id="rId11" Type="http://schemas.openxmlformats.org/officeDocument/2006/relationships/image" Target="../media/image57.svg"/><Relationship Id="rId5" Type="http://schemas.openxmlformats.org/officeDocument/2006/relationships/image" Target="../media/image51.jpe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A43721-7E15-484E-B066-BF8B94FEB6A7}"/>
              </a:ext>
            </a:extLst>
          </p:cNvPr>
          <p:cNvSpPr txBox="1"/>
          <p:nvPr/>
        </p:nvSpPr>
        <p:spPr>
          <a:xfrm>
            <a:off x="3405753" y="284041"/>
            <a:ext cx="5380557" cy="655556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3F3F44"/>
                </a:solidFill>
                <a:latin typeface="Lato Black" panose="020F0A02020204030203" pitchFamily="34" charset="0"/>
              </a:rPr>
              <a:t>Invitation Collection</a:t>
            </a:r>
            <a:endParaRPr kumimoji="0" lang="id-ID" sz="8800" b="0" i="0" u="none" strike="noStrike" kern="1200" cap="none" spc="0" normalizeH="0" baseline="0" noProof="0" dirty="0">
              <a:ln>
                <a:noFill/>
              </a:ln>
              <a:solidFill>
                <a:srgbClr val="3F3F44"/>
              </a:solidFill>
              <a:effectLst/>
              <a:uLnTx/>
              <a:uFillTx/>
              <a:latin typeface="Lato Black" panose="020F0A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53560-AB9B-420B-9A9C-8B064F8E6521}"/>
              </a:ext>
            </a:extLst>
          </p:cNvPr>
          <p:cNvSpPr txBox="1"/>
          <p:nvPr/>
        </p:nvSpPr>
        <p:spPr>
          <a:xfrm>
            <a:off x="529389" y="1311526"/>
            <a:ext cx="393628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44444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Directions: </a:t>
            </a:r>
            <a:r>
              <a:rPr lang="en-US" sz="1800" dirty="0">
                <a:solidFill>
                  <a:srgbClr val="444440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 any of the invitation templates below to invite families to special events in your classroom or school. Customize each one to fit the needs of your class / campus. </a:t>
            </a:r>
          </a:p>
          <a:p>
            <a:endParaRPr lang="en-US" dirty="0">
              <a:solidFill>
                <a:srgbClr val="444440"/>
              </a:solidFill>
              <a:latin typeface="Lato" panose="020F0502020204030203" pitchFamily="34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Instructions:</a:t>
            </a:r>
          </a:p>
          <a:p>
            <a:endParaRPr lang="en-US" dirty="0">
              <a:solidFill>
                <a:srgbClr val="444440"/>
              </a:solidFill>
              <a:latin typeface="Lato" panose="020F0502020204030203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Edit or modify any slide</a:t>
            </a:r>
            <a:b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</a:br>
            <a:endParaRPr lang="en-US" sz="1600" dirty="0">
              <a:solidFill>
                <a:srgbClr val="444440"/>
              </a:solidFill>
              <a:latin typeface="Lato" panose="020F0502020204030203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Print  as full page slides or Select: 2 slides per page for smaller invitations, ready to print &amp; cut out!</a:t>
            </a:r>
            <a:b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</a:br>
            <a:br>
              <a:rPr lang="en-US" sz="10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Or </a:t>
            </a:r>
            <a:b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</a:br>
            <a:br>
              <a:rPr lang="en-US" sz="8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444440"/>
                </a:solidFill>
                <a:latin typeface="Lato" panose="020F0502020204030203" pitchFamily="34" charset="0"/>
                <a:cs typeface="Times New Roman" panose="02020603050405020304" pitchFamily="18" charset="0"/>
              </a:rPr>
              <a:t>print as a PDF to create an e-Invitation, ready to email.</a:t>
            </a:r>
            <a:endParaRPr lang="en-US" sz="1600" dirty="0">
              <a:solidFill>
                <a:srgbClr val="444440"/>
              </a:solidFill>
              <a:latin typeface="Lato" panose="020F0502020204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E5B5E-AB0A-487A-8D2B-61E36051B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3438" y="5144081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E8D1BAF5-0788-4889-A108-B84954F4F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1" y="6110841"/>
            <a:ext cx="2275640" cy="4774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EE6DE3-F3BC-4A61-A970-B42FCF98C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1127" y="2697223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4FB444-FF02-40DB-8A52-2B848BE28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5603" y="1398828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A08E39-0E74-4088-985D-B0930F5BF9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8674" y="2697223"/>
            <a:ext cx="1718686" cy="966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9FFF72-7756-424A-93AD-D9C6054A4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127" y="3943590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01E1C9-EDCE-461E-A556-DAB35D2E92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8054" y="1398828"/>
            <a:ext cx="1719306" cy="967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8CAD7E-D2CB-4C91-AC8A-1B3359E849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3438" y="3943590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45F06F-A68A-4EAC-A98C-315AC2418C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3438" y="2697223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455DD9-F0ED-42EA-96B7-953A3EF301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8054" y="5134358"/>
            <a:ext cx="1719306" cy="967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6E9E6C-D009-4FFF-BCD5-A0F2469270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61127" y="1398828"/>
            <a:ext cx="1718684" cy="966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044181-B011-4EAF-B69B-5DDD165CD4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8054" y="3943588"/>
            <a:ext cx="1718684" cy="966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DCE244-609A-4AC4-9DAC-E9D11F8A7B0D}"/>
              </a:ext>
            </a:extLst>
          </p:cNvPr>
          <p:cNvSpPr txBox="1"/>
          <p:nvPr/>
        </p:nvSpPr>
        <p:spPr>
          <a:xfrm>
            <a:off x="529389" y="6375633"/>
            <a:ext cx="34898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44440"/>
                </a:solidFill>
                <a:latin typeface="Lato" panose="020F0502020204030203" pitchFamily="34" charset="0"/>
              </a:rPr>
              <a:t>©Model Teaching, 2021.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2607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994382"/>
            <a:ext cx="5734050" cy="2219691"/>
          </a:xfrm>
        </p:spPr>
        <p:txBody>
          <a:bodyPr anchor="ctr"/>
          <a:lstStyle/>
          <a:p>
            <a:r>
              <a:rPr lang="en-US" dirty="0"/>
              <a:t>Student Author Read-Aloud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04900" y="4072270"/>
            <a:ext cx="5734050" cy="139507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Date /Time: </a:t>
            </a:r>
          </a:p>
          <a:p>
            <a:r>
              <a:rPr lang="en-US" dirty="0"/>
              <a:t>Location:</a:t>
            </a:r>
          </a:p>
          <a:p>
            <a:endParaRPr lang="en-US" dirty="0"/>
          </a:p>
          <a:p>
            <a:r>
              <a:rPr lang="en-US" i="1" dirty="0"/>
              <a:t>Families are invited to join us for a read-aloud of our best work!</a:t>
            </a:r>
            <a:br>
              <a:rPr lang="en-US" i="1" dirty="0"/>
            </a:br>
            <a:endParaRPr lang="en-US" i="1" dirty="0"/>
          </a:p>
          <a:p>
            <a:r>
              <a:rPr lang="en-US" i="1" dirty="0"/>
              <a:t>Listen to each student author share their favorite writing piece.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3AA27F8-7522-47F9-B7F6-B09F72E52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897" y="-48333"/>
            <a:ext cx="7012634" cy="688216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3590699-377E-4CBC-A659-6DA721A80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2801"/>
          <a:stretch/>
        </p:blipFill>
        <p:spPr>
          <a:xfrm>
            <a:off x="0" y="1"/>
            <a:ext cx="5294313" cy="685800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E2C3F3E4-D90B-43C8-A004-3EC724E91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6147" y="0"/>
            <a:ext cx="4176885" cy="685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27CDC0-34EC-4910-95E9-7F0ACD85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945" y="1664241"/>
            <a:ext cx="3426783" cy="1766139"/>
          </a:xfrm>
        </p:spPr>
        <p:txBody>
          <a:bodyPr/>
          <a:lstStyle/>
          <a:p>
            <a:r>
              <a:rPr lang="en-US" sz="4400" dirty="0">
                <a:solidFill>
                  <a:schemeClr val="accent2"/>
                </a:solidFill>
                <a:latin typeface="Sagona Book (Headings)"/>
                <a:cs typeface="Lucida Sans Unicode"/>
              </a:rPr>
              <a:t>Muffins With Mom!</a:t>
            </a:r>
            <a:endParaRPr lang="en-US" sz="4400" dirty="0">
              <a:solidFill>
                <a:schemeClr val="accent2"/>
              </a:solidFill>
              <a:latin typeface="Sagona Book (Headings)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E0E737-A1AF-4555-945E-E1D15F67FB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2241" y="3160807"/>
            <a:ext cx="3694267" cy="3529518"/>
          </a:xfrm>
        </p:spPr>
        <p:txBody>
          <a:bodyPr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join us from ____________ to _____________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i="1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 muffins, juice, and coffee will be provided!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*Bring a camera for a special photo of you and your child!</a:t>
            </a:r>
          </a:p>
        </p:txBody>
      </p:sp>
      <p:pic>
        <p:nvPicPr>
          <p:cNvPr id="15" name="Graphic 14" descr="Cupcake with solid fill">
            <a:extLst>
              <a:ext uri="{FF2B5EF4-FFF2-40B4-BE49-F238E27FC236}">
                <a16:creationId xmlns:a16="http://schemas.microsoft.com/office/drawing/2014/main" id="{21E85BB6-D2DF-411A-909D-62D9AD194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96891" y="167675"/>
            <a:ext cx="1328892" cy="132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80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43AA27F8-7522-47F9-B7F6-B09F72E52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896" y="-679"/>
            <a:ext cx="7003103" cy="683451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3590699-377E-4CBC-A659-6DA721A80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2801"/>
          <a:stretch/>
        </p:blipFill>
        <p:spPr>
          <a:xfrm>
            <a:off x="0" y="1"/>
            <a:ext cx="5294313" cy="6858000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E2C3F3E4-D90B-43C8-A004-3EC724E91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6147" y="0"/>
            <a:ext cx="4176885" cy="685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27CDC0-34EC-4910-95E9-7F0ACD85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945" y="1664241"/>
            <a:ext cx="3426783" cy="1766139"/>
          </a:xfrm>
        </p:spPr>
        <p:txBody>
          <a:bodyPr/>
          <a:lstStyle/>
          <a:p>
            <a:r>
              <a:rPr lang="en-US" sz="4400" dirty="0">
                <a:solidFill>
                  <a:schemeClr val="accent2"/>
                </a:solidFill>
                <a:latin typeface="Sagona Book (Headings)"/>
                <a:cs typeface="Lucida Sans Unicode"/>
              </a:rPr>
              <a:t>Flashlight Read-In</a:t>
            </a:r>
            <a:endParaRPr lang="en-US" sz="4400" dirty="0">
              <a:solidFill>
                <a:schemeClr val="accent2"/>
              </a:solidFill>
              <a:latin typeface="Sagona Book (Headings)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E0E737-A1AF-4555-945E-E1D15F67FB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2241" y="3160807"/>
            <a:ext cx="3694267" cy="3529518"/>
          </a:xfrm>
        </p:spPr>
        <p:txBody>
          <a:bodyPr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 us in celebrating literacy with a flashlight read-in</a:t>
            </a:r>
            <a:b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800" b="0" dirty="0">
              <a:solidFill>
                <a:srgbClr val="4444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 a flashlight and book to share!</a:t>
            </a:r>
            <a:b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800" b="0" dirty="0">
              <a:solidFill>
                <a:srgbClr val="4444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Date/Time: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0" dirty="0">
                <a:solidFill>
                  <a:srgbClr val="4444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Location:</a:t>
            </a:r>
          </a:p>
        </p:txBody>
      </p:sp>
      <p:pic>
        <p:nvPicPr>
          <p:cNvPr id="3" name="Graphic 2" descr="Storytelling with solid fill">
            <a:extLst>
              <a:ext uri="{FF2B5EF4-FFF2-40B4-BE49-F238E27FC236}">
                <a16:creationId xmlns:a16="http://schemas.microsoft.com/office/drawing/2014/main" id="{A6578AB0-2BED-48BD-AB5D-2F636B8824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4749" y="311948"/>
            <a:ext cx="1208785" cy="120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7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Tears and Cheers</a:t>
            </a:r>
          </a:p>
        </p:txBody>
      </p:sp>
      <p:pic>
        <p:nvPicPr>
          <p:cNvPr id="25" name="Picture Placeholder 24" descr="Child Holding Pencil While coloring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1758" y="1420013"/>
            <a:ext cx="7960242" cy="5437987"/>
          </a:xfr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0742" y="2488636"/>
            <a:ext cx="4116074" cy="379359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Join us for Tears and Cheers after dropping off your kindergartener on the first day of school!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074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Time: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Location: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</a:b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07400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74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Light breakfast refreshments and coffee and juice will be served!</a:t>
            </a:r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0" descr="Colorful biscuits">
            <a:extLst>
              <a:ext uri="{FF2B5EF4-FFF2-40B4-BE49-F238E27FC236}">
                <a16:creationId xmlns:a16="http://schemas.microsoft.com/office/drawing/2014/main" id="{9BB2566A-626C-45F3-AEAB-10C5789B3E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8737" y="648586"/>
            <a:ext cx="5349141" cy="5560828"/>
          </a:xfrm>
          <a:custGeom>
            <a:avLst/>
            <a:gdLst>
              <a:gd name="connsiteX0" fmla="*/ 2386544 w 4773089"/>
              <a:gd name="connsiteY0" fmla="*/ 0 h 4544235"/>
              <a:gd name="connsiteX1" fmla="*/ 4773089 w 4773089"/>
              <a:gd name="connsiteY1" fmla="*/ 2386545 h 4544235"/>
              <a:gd name="connsiteX2" fmla="*/ 3524113 w 4773089"/>
              <a:gd name="connsiteY2" fmla="*/ 4485046 h 4544235"/>
              <a:gd name="connsiteX3" fmla="*/ 3401244 w 4773089"/>
              <a:gd name="connsiteY3" fmla="*/ 4544235 h 4544235"/>
              <a:gd name="connsiteX4" fmla="*/ 1371845 w 4773089"/>
              <a:gd name="connsiteY4" fmla="*/ 4544235 h 4544235"/>
              <a:gd name="connsiteX5" fmla="*/ 1248976 w 4773089"/>
              <a:gd name="connsiteY5" fmla="*/ 4485046 h 4544235"/>
              <a:gd name="connsiteX6" fmla="*/ 0 w 4773089"/>
              <a:gd name="connsiteY6" fmla="*/ 2386545 h 4544235"/>
              <a:gd name="connsiteX7" fmla="*/ 2386544 w 4773089"/>
              <a:gd name="connsiteY7" fmla="*/ 0 h 4544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73089" h="4544235">
                <a:moveTo>
                  <a:pt x="2386544" y="0"/>
                </a:moveTo>
                <a:cubicBezTo>
                  <a:pt x="3704596" y="0"/>
                  <a:pt x="4773089" y="1068494"/>
                  <a:pt x="4773089" y="2386545"/>
                </a:cubicBezTo>
                <a:cubicBezTo>
                  <a:pt x="4773089" y="3292705"/>
                  <a:pt x="4268059" y="4080910"/>
                  <a:pt x="3524113" y="4485046"/>
                </a:cubicBezTo>
                <a:lnTo>
                  <a:pt x="3401244" y="4544235"/>
                </a:lnTo>
                <a:lnTo>
                  <a:pt x="1371845" y="4544235"/>
                </a:lnTo>
                <a:lnTo>
                  <a:pt x="1248976" y="4485046"/>
                </a:lnTo>
                <a:cubicBezTo>
                  <a:pt x="505030" y="4080910"/>
                  <a:pt x="0" y="3292705"/>
                  <a:pt x="0" y="2386545"/>
                </a:cubicBezTo>
                <a:cubicBezTo>
                  <a:pt x="0" y="1068494"/>
                  <a:pt x="1068494" y="0"/>
                  <a:pt x="2386544" y="0"/>
                </a:cubicBezTo>
                <a:close/>
              </a:path>
            </a:pathLst>
          </a:cu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A24B57D-F470-4BE6-8C12-D3486103943E}"/>
              </a:ext>
            </a:extLst>
          </p:cNvPr>
          <p:cNvSpPr/>
          <p:nvPr/>
        </p:nvSpPr>
        <p:spPr>
          <a:xfrm>
            <a:off x="3337098" y="648586"/>
            <a:ext cx="5473684" cy="5805377"/>
          </a:xfrm>
          <a:prstGeom prst="ellipse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DEB8F-68B5-45C7-B2E2-C7CEA0B5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911" y="772887"/>
            <a:ext cx="3758592" cy="2481941"/>
          </a:xfrm>
        </p:spPr>
        <p:txBody>
          <a:bodyPr>
            <a:noAutofit/>
          </a:bodyPr>
          <a:lstStyle/>
          <a:p>
            <a:r>
              <a:rPr lang="en-US" sz="5400" dirty="0"/>
              <a:t>Donuts with Dad!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2E407-D5EB-4497-8CCA-679DF1252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66781" y="2797791"/>
            <a:ext cx="4585649" cy="2920621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Please join us from ____________ to _____________</a:t>
            </a:r>
          </a:p>
          <a:p>
            <a:r>
              <a:rPr lang="en-US" dirty="0">
                <a:solidFill>
                  <a:schemeClr val="accent1"/>
                </a:solidFill>
              </a:rPr>
              <a:t>Date:</a:t>
            </a:r>
          </a:p>
          <a:p>
            <a:r>
              <a:rPr lang="en-US" dirty="0">
                <a:solidFill>
                  <a:schemeClr val="accent1"/>
                </a:solidFill>
              </a:rPr>
              <a:t>Location:</a:t>
            </a:r>
          </a:p>
          <a:p>
            <a:r>
              <a:rPr lang="en-US" sz="1900" i="1" dirty="0">
                <a:solidFill>
                  <a:schemeClr val="accent1"/>
                </a:solidFill>
              </a:rPr>
              <a:t>Free donuts, juice, and coffee will be provided! </a:t>
            </a:r>
          </a:p>
          <a:p>
            <a:r>
              <a:rPr lang="en-US" sz="1700" dirty="0">
                <a:solidFill>
                  <a:schemeClr val="accent1"/>
                </a:solidFill>
              </a:rPr>
              <a:t>*Bring a camera for a special photo of you and your child!</a:t>
            </a:r>
          </a:p>
        </p:txBody>
      </p:sp>
    </p:spTree>
    <p:extLst>
      <p:ext uri="{BB962C8B-B14F-4D97-AF65-F5344CB8AC3E}">
        <p14:creationId xmlns:p14="http://schemas.microsoft.com/office/powerpoint/2010/main" val="396748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0" y="145410"/>
            <a:ext cx="5879284" cy="2514599"/>
          </a:xfrm>
        </p:spPr>
        <p:txBody>
          <a:bodyPr>
            <a:normAutofit/>
          </a:bodyPr>
          <a:lstStyle/>
          <a:p>
            <a:r>
              <a:rPr lang="en-US" dirty="0"/>
              <a:t>Family Fitness Night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8799" y="2736208"/>
            <a:ext cx="6021897" cy="2431409"/>
          </a:xfrm>
        </p:spPr>
        <p:txBody>
          <a:bodyPr>
            <a:normAutofit/>
          </a:bodyPr>
          <a:lstStyle/>
          <a:p>
            <a:r>
              <a:rPr lang="en-US" sz="1600" dirty="0"/>
              <a:t>Date / Time: </a:t>
            </a:r>
          </a:p>
          <a:p>
            <a:r>
              <a:rPr lang="en-US" sz="1600" dirty="0"/>
              <a:t>Location: </a:t>
            </a:r>
          </a:p>
          <a:p>
            <a:r>
              <a:rPr lang="en-US" sz="1800" b="1" dirty="0"/>
              <a:t>Free Fun for the Entire Family!</a:t>
            </a:r>
          </a:p>
          <a:p>
            <a:r>
              <a:rPr lang="en-US" sz="1400" i="1" dirty="0"/>
              <a:t>Join your teachers, classmates, and parents for some healthy fun!</a:t>
            </a:r>
          </a:p>
        </p:txBody>
      </p:sp>
    </p:spTree>
    <p:extLst>
      <p:ext uri="{BB962C8B-B14F-4D97-AF65-F5344CB8AC3E}">
        <p14:creationId xmlns:p14="http://schemas.microsoft.com/office/powerpoint/2010/main" val="5760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90D670-C819-4EA0-A8E4-BE071EE16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58" b="107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DA2F02F6-5CD9-4891-8D74-2CE067427633}"/>
              </a:ext>
            </a:extLst>
          </p:cNvPr>
          <p:cNvSpPr txBox="1">
            <a:spLocks/>
          </p:cNvSpPr>
          <p:nvPr/>
        </p:nvSpPr>
        <p:spPr>
          <a:xfrm>
            <a:off x="687631" y="2984499"/>
            <a:ext cx="9972348" cy="1486681"/>
          </a:xfrm>
          <a:prstGeom prst="rect">
            <a:avLst/>
          </a:prstGeom>
        </p:spPr>
        <p:txBody>
          <a:bodyPr lIns="0" rIns="0"/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b="1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8862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7724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6586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5448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E32D9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Location: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E32D9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Families are invited to join us for a showing of: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E32D9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Free popcorn and pizza for all!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E32D9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*This is not a drop-off event. Parents must stay with their child.*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CEF7B1C-01DA-4E4A-8261-2D327384B6E1}"/>
              </a:ext>
            </a:extLst>
          </p:cNvPr>
          <p:cNvCxnSpPr>
            <a:cxnSpLocks/>
          </p:cNvCxnSpPr>
          <p:nvPr/>
        </p:nvCxnSpPr>
        <p:spPr>
          <a:xfrm flipH="1">
            <a:off x="683091" y="5181147"/>
            <a:ext cx="876259" cy="0"/>
          </a:xfrm>
          <a:prstGeom prst="line">
            <a:avLst/>
          </a:prstGeom>
          <a:noFill/>
          <a:ln w="28575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2AACE75-69BD-46BA-9E91-9701FD57662C}"/>
              </a:ext>
            </a:extLst>
          </p:cNvPr>
          <p:cNvSpPr txBox="1">
            <a:spLocks/>
          </p:cNvSpPr>
          <p:nvPr/>
        </p:nvSpPr>
        <p:spPr>
          <a:xfrm>
            <a:off x="687631" y="458679"/>
            <a:ext cx="6499382" cy="342900"/>
          </a:xfrm>
          <a:prstGeom prst="rect">
            <a:avLst/>
          </a:prstGeom>
        </p:spPr>
        <p:txBody>
          <a:bodyPr lIns="0" rIns="0"/>
          <a:lstStyle>
            <a:lvl1pPr marL="0" indent="0" algn="r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38862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77724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16586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5448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E32D9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</a:rPr>
              <a:t>DATE / TIME: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0" name="Title 5">
            <a:extLst>
              <a:ext uri="{FF2B5EF4-FFF2-40B4-BE49-F238E27FC236}">
                <a16:creationId xmlns:a16="http://schemas.microsoft.com/office/drawing/2014/main" id="{4F4C68D2-F4D8-4B04-9B34-04415F5C774A}"/>
              </a:ext>
            </a:extLst>
          </p:cNvPr>
          <p:cNvSpPr txBox="1">
            <a:spLocks/>
          </p:cNvSpPr>
          <p:nvPr/>
        </p:nvSpPr>
        <p:spPr>
          <a:xfrm>
            <a:off x="687631" y="963486"/>
            <a:ext cx="10188916" cy="1050979"/>
          </a:xfrm>
          <a:prstGeom prst="rect">
            <a:avLst/>
          </a:prstGeom>
        </p:spPr>
        <p:txBody>
          <a:bodyPr lIns="0" rIns="0" anchor="ctr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8800" b="1" kern="1200" cap="all" spc="-300" baseline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1" i="0" u="none" strike="noStrike" kern="1200" cap="all" spc="-3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FRIDAY MOVIE NIGHT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89EC654-4834-4183-832C-DBC803987392}"/>
              </a:ext>
            </a:extLst>
          </p:cNvPr>
          <p:cNvCxnSpPr>
            <a:cxnSpLocks/>
          </p:cNvCxnSpPr>
          <p:nvPr/>
        </p:nvCxnSpPr>
        <p:spPr>
          <a:xfrm flipH="1">
            <a:off x="683091" y="661156"/>
            <a:ext cx="4947688" cy="0"/>
          </a:xfrm>
          <a:prstGeom prst="line">
            <a:avLst/>
          </a:prstGeom>
          <a:noFill/>
          <a:ln w="28575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DA51B29-367A-4261-A152-A5C6D2EFEE14}"/>
              </a:ext>
            </a:extLst>
          </p:cNvPr>
          <p:cNvCxnSpPr>
            <a:cxnSpLocks/>
          </p:cNvCxnSpPr>
          <p:nvPr/>
        </p:nvCxnSpPr>
        <p:spPr>
          <a:xfrm flipH="1">
            <a:off x="683091" y="2014468"/>
            <a:ext cx="11035667" cy="0"/>
          </a:xfrm>
          <a:prstGeom prst="line">
            <a:avLst/>
          </a:prstGeom>
          <a:noFill/>
          <a:ln w="28575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3" name="Graphic 2" descr="Film reel with solid fill">
            <a:extLst>
              <a:ext uri="{FF2B5EF4-FFF2-40B4-BE49-F238E27FC236}">
                <a16:creationId xmlns:a16="http://schemas.microsoft.com/office/drawing/2014/main" id="{D39F3CEC-CBC1-4A77-8861-0BED8B6A1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1531" y="268556"/>
            <a:ext cx="712838" cy="71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0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05AC74-6838-4CD9-B157-B3BB3E2F5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83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99829" y="1101852"/>
            <a:ext cx="4254640" cy="4654297"/>
          </a:xfrm>
          <a:prstGeom prst="round2SameRect">
            <a:avLst>
              <a:gd name="adj1" fmla="val 5146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96" y="1467006"/>
            <a:ext cx="3503122" cy="1602765"/>
          </a:xfrm>
        </p:spPr>
        <p:txBody>
          <a:bodyPr anchor="t" anchorCtr="0">
            <a:normAutofit/>
          </a:bodyPr>
          <a:lstStyle/>
          <a:p>
            <a:pPr algn="l"/>
            <a:r>
              <a:rPr lang="en-US" b="1" dirty="0"/>
              <a:t>Spotlight Night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596" y="3069771"/>
            <a:ext cx="4411702" cy="222494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1800" b="1" dirty="0">
                <a:solidFill>
                  <a:srgbClr val="FC05CB"/>
                </a:solidFill>
              </a:rPr>
              <a:t>_________ are in the SPOTLIGHT!</a:t>
            </a:r>
          </a:p>
          <a:p>
            <a:pPr algn="l"/>
            <a:r>
              <a:rPr lang="en-US" sz="1800" dirty="0">
                <a:solidFill>
                  <a:srgbClr val="FC05CB"/>
                </a:solidFill>
              </a:rPr>
              <a:t>Join us to see the fine work our ___________ have done this year!</a:t>
            </a:r>
          </a:p>
          <a:p>
            <a:pPr algn="l"/>
            <a:r>
              <a:rPr lang="en-US" sz="1800" b="1" dirty="0">
                <a:solidFill>
                  <a:srgbClr val="FC05CB"/>
                </a:solidFill>
              </a:rPr>
              <a:t>Date / Time:</a:t>
            </a:r>
          </a:p>
          <a:p>
            <a:pPr algn="l"/>
            <a:r>
              <a:rPr lang="en-US" sz="1800" b="1" dirty="0">
                <a:solidFill>
                  <a:srgbClr val="FC05CB"/>
                </a:solidFill>
              </a:rPr>
              <a:t>Location:</a:t>
            </a:r>
          </a:p>
          <a:p>
            <a:pPr algn="l"/>
            <a:r>
              <a:rPr lang="en-US" sz="1800" i="1" dirty="0">
                <a:solidFill>
                  <a:srgbClr val="FC05CB"/>
                </a:solidFill>
              </a:rPr>
              <a:t>This is a family friendly event for everyone!</a:t>
            </a:r>
          </a:p>
        </p:txBody>
      </p:sp>
      <p:pic>
        <p:nvPicPr>
          <p:cNvPr id="5" name="Graphic 4" descr="Magnifying glass with solid fill">
            <a:extLst>
              <a:ext uri="{FF2B5EF4-FFF2-40B4-BE49-F238E27FC236}">
                <a16:creationId xmlns:a16="http://schemas.microsoft.com/office/drawing/2014/main" id="{E0BFACFE-BE6E-40EE-935F-A9902AF88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6449" y="1404525"/>
            <a:ext cx="776613" cy="7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6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967A1C-B231-4F44-9203-5F9CD9213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2325" y="426493"/>
            <a:ext cx="8765285" cy="990600"/>
          </a:xfrm>
        </p:spPr>
        <p:txBody>
          <a:bodyPr/>
          <a:lstStyle/>
          <a:p>
            <a:r>
              <a:rPr lang="en-US" dirty="0"/>
              <a:t>Curriculum Night!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/>
        <p:txBody>
          <a:bodyPr vert="horz" lIns="121899" tIns="60949" rIns="121899" bIns="60949" rtlCol="0" anchor="t"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444440"/>
                </a:solidFill>
              </a:rPr>
              <a:t>Learn what your child will be learning this year!</a:t>
            </a:r>
            <a:br>
              <a:rPr lang="en-US" sz="2400" dirty="0">
                <a:solidFill>
                  <a:srgbClr val="444440"/>
                </a:solidFill>
              </a:rPr>
            </a:br>
            <a:endParaRPr lang="en-US" sz="2400" dirty="0">
              <a:solidFill>
                <a:srgbClr val="444440"/>
              </a:solidFill>
            </a:endParaRPr>
          </a:p>
          <a:p>
            <a:r>
              <a:rPr lang="en-US" sz="2400" dirty="0">
                <a:solidFill>
                  <a:srgbClr val="444440"/>
                </a:solidFill>
              </a:rPr>
              <a:t>Date / Time:</a:t>
            </a:r>
          </a:p>
          <a:p>
            <a:r>
              <a:rPr lang="en-US" sz="2400" dirty="0">
                <a:solidFill>
                  <a:srgbClr val="444440"/>
                </a:solidFill>
              </a:rPr>
              <a:t>Location:</a:t>
            </a:r>
            <a:br>
              <a:rPr lang="en-US" sz="2400" dirty="0">
                <a:solidFill>
                  <a:srgbClr val="444440"/>
                </a:solidFill>
              </a:rPr>
            </a:br>
            <a:endParaRPr lang="en-US" sz="2400" dirty="0">
              <a:solidFill>
                <a:srgbClr val="444440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rgbClr val="444440"/>
                </a:solidFill>
              </a:rPr>
              <a:t>* Childcare provided for students and younger siblings in the gym. *</a:t>
            </a:r>
          </a:p>
        </p:txBody>
      </p:sp>
    </p:spTree>
    <p:extLst>
      <p:ext uri="{BB962C8B-B14F-4D97-AF65-F5344CB8AC3E}">
        <p14:creationId xmlns:p14="http://schemas.microsoft.com/office/powerpoint/2010/main" val="37593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FC5398-C628-478A-822A-BE6CBC515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9235" y="1035944"/>
            <a:ext cx="3511233" cy="3779995"/>
          </a:xfrm>
        </p:spPr>
        <p:txBody>
          <a:bodyPr anchor="ctr"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Grandparents Day Lunch!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30D41-D3A4-4CFC-91DC-62E6A5AE5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9235" y="3960843"/>
            <a:ext cx="3511233" cy="2684802"/>
          </a:xfrm>
        </p:spPr>
        <p:txBody>
          <a:bodyPr anchor="t"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 your grandchild for lunch!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 / Time: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Location: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 in a special lunch, or buy in the cafeteria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Placeholder 5" descr="Nachos">
            <a:extLst>
              <a:ext uri="{FF2B5EF4-FFF2-40B4-BE49-F238E27FC236}">
                <a16:creationId xmlns:a16="http://schemas.microsoft.com/office/drawing/2014/main" id="{ABC9F6F5-FEA5-4868-8A56-9A84DCEBAD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2" b="7726"/>
          <a:stretch/>
        </p:blipFill>
        <p:spPr>
          <a:xfrm>
            <a:off x="0" y="0"/>
            <a:ext cx="7410893" cy="6858000"/>
          </a:xfrm>
          <a:prstGeom prst="rect">
            <a:avLst/>
          </a:prstGeom>
        </p:spPr>
      </p:pic>
      <p:pic>
        <p:nvPicPr>
          <p:cNvPr id="5" name="Graphic 4" descr="Menu with solid fill">
            <a:extLst>
              <a:ext uri="{FF2B5EF4-FFF2-40B4-BE49-F238E27FC236}">
                <a16:creationId xmlns:a16="http://schemas.microsoft.com/office/drawing/2014/main" id="{6EA550CA-0D6C-4D2B-A724-D38B29C66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7651" y="10965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73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B972-0B7A-40CD-9E79-07E8A87A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63" y="718657"/>
            <a:ext cx="4716462" cy="19050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Project </a:t>
            </a:r>
            <a:r>
              <a:rPr lang="en-US" sz="5400" b="1" dirty="0"/>
              <a:t>Presentation</a:t>
            </a:r>
            <a:endParaRPr lang="en-US" sz="4000" b="1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7EE51AF-124C-4480-A4EA-7C1E9F8CC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8757540-E5B7-47A6-BD81-8B54DAF68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85061" y="160868"/>
            <a:ext cx="1846073" cy="277885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C0983F6-1C8E-4D0F-98C9-3667AD6E7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7" y="4071410"/>
            <a:ext cx="1898121" cy="264451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Picture 15" descr="student looking at test tube">
            <a:extLst>
              <a:ext uri="{FF2B5EF4-FFF2-40B4-BE49-F238E27FC236}">
                <a16:creationId xmlns:a16="http://schemas.microsoft.com/office/drawing/2014/main" id="{EE1B592D-31D6-3841-8CC1-3C629FEDB5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8" r="3" b="3"/>
          <a:stretch/>
        </p:blipFill>
        <p:spPr>
          <a:xfrm>
            <a:off x="8314455" y="3100590"/>
            <a:ext cx="3716680" cy="3615331"/>
          </a:xfrm>
          <a:prstGeom prst="rect">
            <a:avLst/>
          </a:prstGeom>
        </p:spPr>
      </p:pic>
      <p:pic>
        <p:nvPicPr>
          <p:cNvPr id="10" name="Picture 9" descr="student looking into microscope">
            <a:extLst>
              <a:ext uri="{FF2B5EF4-FFF2-40B4-BE49-F238E27FC236}">
                <a16:creationId xmlns:a16="http://schemas.microsoft.com/office/drawing/2014/main" id="{7480DF21-DE52-7742-819E-D9D5B41482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" r="-5" b="-5"/>
          <a:stretch/>
        </p:blipFill>
        <p:spPr>
          <a:xfrm>
            <a:off x="6256867" y="160867"/>
            <a:ext cx="3767328" cy="3747805"/>
          </a:xfrm>
          <a:custGeom>
            <a:avLst/>
            <a:gdLst>
              <a:gd name="connsiteX0" fmla="*/ 0 w 3767328"/>
              <a:gd name="connsiteY0" fmla="*/ 0 h 3747805"/>
              <a:gd name="connsiteX1" fmla="*/ 3767328 w 3767328"/>
              <a:gd name="connsiteY1" fmla="*/ 0 h 3747805"/>
              <a:gd name="connsiteX2" fmla="*/ 3767328 w 3767328"/>
              <a:gd name="connsiteY2" fmla="*/ 2778856 h 3747805"/>
              <a:gd name="connsiteX3" fmla="*/ 1896721 w 3767328"/>
              <a:gd name="connsiteY3" fmla="*/ 2778856 h 3747805"/>
              <a:gd name="connsiteX4" fmla="*/ 1896721 w 3767328"/>
              <a:gd name="connsiteY4" fmla="*/ 3747805 h 3747805"/>
              <a:gd name="connsiteX5" fmla="*/ 0 w 3767328"/>
              <a:gd name="connsiteY5" fmla="*/ 3747805 h 374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67328" h="3747805">
                <a:moveTo>
                  <a:pt x="0" y="0"/>
                </a:moveTo>
                <a:lnTo>
                  <a:pt x="3767328" y="0"/>
                </a:lnTo>
                <a:lnTo>
                  <a:pt x="3767328" y="2778856"/>
                </a:lnTo>
                <a:lnTo>
                  <a:pt x="1896721" y="2778856"/>
                </a:lnTo>
                <a:lnTo>
                  <a:pt x="1896721" y="3747805"/>
                </a:lnTo>
                <a:lnTo>
                  <a:pt x="0" y="3747805"/>
                </a:lnTo>
                <a:close/>
              </a:path>
            </a:pathLst>
          </a:custGeom>
        </p:spPr>
      </p:pic>
      <p:pic>
        <p:nvPicPr>
          <p:cNvPr id="14" name="Picture 13" descr="students observing teacher do science experiment">
            <a:extLst>
              <a:ext uri="{FF2B5EF4-FFF2-40B4-BE49-F238E27FC236}">
                <a16:creationId xmlns:a16="http://schemas.microsoft.com/office/drawing/2014/main" id="{6AC1EBEB-9D74-3E4C-9BDC-668D2D212A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9" b="-2"/>
          <a:stretch/>
        </p:blipFill>
        <p:spPr>
          <a:xfrm>
            <a:off x="10185061" y="160868"/>
            <a:ext cx="1846073" cy="2778854"/>
          </a:xfrm>
          <a:prstGeom prst="rect">
            <a:avLst/>
          </a:prstGeom>
        </p:spPr>
      </p:pic>
      <p:pic>
        <p:nvPicPr>
          <p:cNvPr id="18" name="Picture 17" descr="students raising hands">
            <a:extLst>
              <a:ext uri="{FF2B5EF4-FFF2-40B4-BE49-F238E27FC236}">
                <a16:creationId xmlns:a16="http://schemas.microsoft.com/office/drawing/2014/main" id="{8D11AB9E-363B-C248-9288-085B4151B41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" r="5" b="5"/>
          <a:stretch/>
        </p:blipFill>
        <p:spPr>
          <a:xfrm>
            <a:off x="6256867" y="4071410"/>
            <a:ext cx="1898121" cy="264451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60FE0E-D5D2-45F0-9DD2-0A1420157541}"/>
              </a:ext>
            </a:extLst>
          </p:cNvPr>
          <p:cNvSpPr/>
          <p:nvPr/>
        </p:nvSpPr>
        <p:spPr>
          <a:xfrm>
            <a:off x="792788" y="3110218"/>
            <a:ext cx="4193986" cy="50543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F39371-8E8C-4EE6-98EA-9436ADD16074}"/>
              </a:ext>
            </a:extLst>
          </p:cNvPr>
          <p:cNvSpPr/>
          <p:nvPr/>
        </p:nvSpPr>
        <p:spPr>
          <a:xfrm>
            <a:off x="792788" y="3849497"/>
            <a:ext cx="4193986" cy="505436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E604A0E-6A74-49C0-A584-1C43A62EBD37}"/>
              </a:ext>
            </a:extLst>
          </p:cNvPr>
          <p:cNvSpPr/>
          <p:nvPr/>
        </p:nvSpPr>
        <p:spPr>
          <a:xfrm>
            <a:off x="792788" y="4612090"/>
            <a:ext cx="4193986" cy="10910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7BF49-DDB6-4A88-9D7F-15955DF00E51}"/>
              </a:ext>
            </a:extLst>
          </p:cNvPr>
          <p:cNvSpPr txBox="1"/>
          <p:nvPr/>
        </p:nvSpPr>
        <p:spPr>
          <a:xfrm>
            <a:off x="1278445" y="4857520"/>
            <a:ext cx="38019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i="1" dirty="0">
                <a:solidFill>
                  <a:schemeClr val="tx1"/>
                </a:solidFill>
              </a:rPr>
              <a:t>Students have been hard at work on their____ projects.  Come view these projects to learn more about _____.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B2065C-8ACA-4EE4-AB9F-772128C45C97}"/>
              </a:ext>
            </a:extLst>
          </p:cNvPr>
          <p:cNvSpPr txBox="1"/>
          <p:nvPr/>
        </p:nvSpPr>
        <p:spPr>
          <a:xfrm>
            <a:off x="1266737" y="3917549"/>
            <a:ext cx="2223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LOCATION: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6FC9D7-ED79-4562-BB4F-945552279311}"/>
              </a:ext>
            </a:extLst>
          </p:cNvPr>
          <p:cNvSpPr txBox="1"/>
          <p:nvPr/>
        </p:nvSpPr>
        <p:spPr>
          <a:xfrm>
            <a:off x="1266737" y="3178270"/>
            <a:ext cx="2223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800" b="1" dirty="0">
                <a:solidFill>
                  <a:schemeClr val="tx1"/>
                </a:solidFill>
              </a:rPr>
              <a:t>DATE/TIME:</a:t>
            </a:r>
          </a:p>
        </p:txBody>
      </p:sp>
      <p:pic>
        <p:nvPicPr>
          <p:cNvPr id="9" name="Graphic 8" descr="Daily calendar with solid fill">
            <a:extLst>
              <a:ext uri="{FF2B5EF4-FFF2-40B4-BE49-F238E27FC236}">
                <a16:creationId xmlns:a16="http://schemas.microsoft.com/office/drawing/2014/main" id="{E12382C7-44CF-41D4-A425-E67D10B263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7697" y="3175330"/>
            <a:ext cx="345532" cy="345532"/>
          </a:xfrm>
          <a:prstGeom prst="rect">
            <a:avLst/>
          </a:prstGeom>
        </p:spPr>
      </p:pic>
      <p:pic>
        <p:nvPicPr>
          <p:cNvPr id="15" name="Graphic 14" descr="Map with pin with solid fill">
            <a:extLst>
              <a:ext uri="{FF2B5EF4-FFF2-40B4-BE49-F238E27FC236}">
                <a16:creationId xmlns:a16="http://schemas.microsoft.com/office/drawing/2014/main" id="{D904CB61-B716-444F-A8B6-3CC7ECBB5B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6989" y="3925038"/>
            <a:ext cx="326948" cy="326948"/>
          </a:xfrm>
          <a:prstGeom prst="rect">
            <a:avLst/>
          </a:prstGeom>
        </p:spPr>
      </p:pic>
      <p:pic>
        <p:nvPicPr>
          <p:cNvPr id="20" name="Graphic 19" descr="Teacher with solid fill">
            <a:extLst>
              <a:ext uri="{FF2B5EF4-FFF2-40B4-BE49-F238E27FC236}">
                <a16:creationId xmlns:a16="http://schemas.microsoft.com/office/drawing/2014/main" id="{E09043D0-2B2B-49A6-94AF-A97E16281C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2482" y="4936215"/>
            <a:ext cx="415962" cy="4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0987"/>
      </p:ext>
    </p:extLst>
  </p:cSld>
  <p:clrMapOvr>
    <a:masterClrMapping/>
  </p:clrMapOvr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ass open house presentation">
  <a:themeElements>
    <a:clrScheme name="Custom 14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Custom 12">
      <a:majorFont>
        <a:latin typeface="Sagona Book"/>
        <a:ea typeface=""/>
        <a:cs typeface=""/>
      </a:majorFont>
      <a:minorFont>
        <a:latin typeface="Quir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penHousePresentation_Secondary_LH_v3" id="{A38E0FFE-ECDB-44BE-8577-D6512191ACD4}" vid="{4FA1BF9C-2DCC-46C6-8391-41CEACF18DE8}"/>
    </a:ext>
  </a:extLst>
</a:theme>
</file>

<file path=ppt/theme/theme3.xml><?xml version="1.0" encoding="utf-8"?>
<a:theme xmlns:a="http://schemas.openxmlformats.org/drawingml/2006/main" name="1_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4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5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6.xml><?xml version="1.0" encoding="utf-8"?>
<a:theme xmlns:a="http://schemas.openxmlformats.org/drawingml/2006/main" name="Basketball 16x9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ketball presentation (widescreen).potx" id="{CC5AF3F1-F1AD-46F5-B229-4E1329F06412}" vid="{B7E1BF64-2168-4738-AA42-CF7C9F7F9E95}"/>
    </a:ext>
  </a:extLst>
</a:theme>
</file>

<file path=ppt/theme/theme7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8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2">
    <a:dk1>
      <a:sysClr val="windowText" lastClr="000000"/>
    </a:dk1>
    <a:lt1>
      <a:sysClr val="window" lastClr="FFFFFF"/>
    </a:lt1>
    <a:dk2>
      <a:srgbClr val="454551"/>
    </a:dk2>
    <a:lt2>
      <a:srgbClr val="E3E3E5"/>
    </a:lt2>
    <a:accent1>
      <a:srgbClr val="FE09E3"/>
    </a:accent1>
    <a:accent2>
      <a:srgbClr val="00ACF5"/>
    </a:accent2>
    <a:accent3>
      <a:srgbClr val="55CB72"/>
    </a:accent3>
    <a:accent4>
      <a:srgbClr val="EFC926"/>
    </a:accent4>
    <a:accent5>
      <a:srgbClr val="969696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DividendVTI">
    <a:dk1>
      <a:sysClr val="windowText" lastClr="000000"/>
    </a:dk1>
    <a:lt1>
      <a:sysClr val="window" lastClr="FFFFFF"/>
    </a:lt1>
    <a:dk2>
      <a:srgbClr val="3D3D3D"/>
    </a:dk2>
    <a:lt2>
      <a:srgbClr val="EBEBEB"/>
    </a:lt2>
    <a:accent1>
      <a:srgbClr val="ED8428"/>
    </a:accent1>
    <a:accent2>
      <a:srgbClr val="E6C46D"/>
    </a:accent2>
    <a:accent3>
      <a:srgbClr val="537685"/>
    </a:accent3>
    <a:accent4>
      <a:srgbClr val="969FA7"/>
    </a:accent4>
    <a:accent5>
      <a:srgbClr val="A9C37C"/>
    </a:accent5>
    <a:accent6>
      <a:srgbClr val="5A8071"/>
    </a:accent6>
    <a:hlink>
      <a:srgbClr val="828282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517</Words>
  <Application>Microsoft Office PowerPoint</Application>
  <PresentationFormat>Widescreen</PresentationFormat>
  <Paragraphs>75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12</vt:i4>
      </vt:variant>
    </vt:vector>
  </HeadingPairs>
  <TitlesOfParts>
    <vt:vector size="44" baseType="lpstr">
      <vt:lpstr>Arial</vt:lpstr>
      <vt:lpstr>Calibri</vt:lpstr>
      <vt:lpstr>Calibri Light</vt:lpstr>
      <vt:lpstr>Candara</vt:lpstr>
      <vt:lpstr>Century Gothic</vt:lpstr>
      <vt:lpstr>Comic Sans MS</vt:lpstr>
      <vt:lpstr>Courier New</vt:lpstr>
      <vt:lpstr>Euphemia</vt:lpstr>
      <vt:lpstr>Franklin Gothic Book</vt:lpstr>
      <vt:lpstr>Franklin Gothic Demi</vt:lpstr>
      <vt:lpstr>Franklin Gothic Medium</vt:lpstr>
      <vt:lpstr>Gill Sans MT</vt:lpstr>
      <vt:lpstr>Goudy Old Style</vt:lpstr>
      <vt:lpstr>Impact</vt:lpstr>
      <vt:lpstr>Lato</vt:lpstr>
      <vt:lpstr>Lato Black</vt:lpstr>
      <vt:lpstr>Lucida Sans Unicode</vt:lpstr>
      <vt:lpstr>Plantagenet Cherokee</vt:lpstr>
      <vt:lpstr>Quire Sans</vt:lpstr>
      <vt:lpstr>Sagona Book</vt:lpstr>
      <vt:lpstr>Sagona Book (Headings)</vt:lpstr>
      <vt:lpstr>Tw Cen MT</vt:lpstr>
      <vt:lpstr>Wingdings</vt:lpstr>
      <vt:lpstr>Wingdings 2</vt:lpstr>
      <vt:lpstr>Office Theme</vt:lpstr>
      <vt:lpstr>Class open house presentation</vt:lpstr>
      <vt:lpstr>1_Office Theme</vt:lpstr>
      <vt:lpstr>Academic Literature 16x9</vt:lpstr>
      <vt:lpstr>DividendVTI</vt:lpstr>
      <vt:lpstr>Basketball 16x9</vt:lpstr>
      <vt:lpstr>Mesh</vt:lpstr>
      <vt:lpstr>SlateVTI</vt:lpstr>
      <vt:lpstr>PowerPoint Presentation</vt:lpstr>
      <vt:lpstr>Tears and Cheers</vt:lpstr>
      <vt:lpstr>Donuts with Dad!</vt:lpstr>
      <vt:lpstr>Family Fitness Night</vt:lpstr>
      <vt:lpstr>PowerPoint Presentation</vt:lpstr>
      <vt:lpstr>Spotlight Night</vt:lpstr>
      <vt:lpstr>Curriculum Night!</vt:lpstr>
      <vt:lpstr>Grandparents Day Lunch!</vt:lpstr>
      <vt:lpstr>Project Presentation</vt:lpstr>
      <vt:lpstr>Student Author Read-Aloud</vt:lpstr>
      <vt:lpstr>Muffins With Mom!</vt:lpstr>
      <vt:lpstr>Flashlight Read-In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Pond</dc:creator>
  <cp:lastModifiedBy>Adam Pond</cp:lastModifiedBy>
  <cp:revision>38</cp:revision>
  <dcterms:created xsi:type="dcterms:W3CDTF">2021-03-22T20:47:36Z</dcterms:created>
  <dcterms:modified xsi:type="dcterms:W3CDTF">2021-03-24T22:34:49Z</dcterms:modified>
</cp:coreProperties>
</file>